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1" r:id="rId5"/>
    <p:sldId id="262" r:id="rId6"/>
    <p:sldId id="263" r:id="rId7"/>
    <p:sldId id="272" r:id="rId8"/>
    <p:sldId id="264" r:id="rId9"/>
    <p:sldId id="265" r:id="rId10"/>
    <p:sldId id="267" r:id="rId11"/>
    <p:sldId id="269" r:id="rId12"/>
    <p:sldId id="268" r:id="rId13"/>
    <p:sldId id="270" r:id="rId14"/>
    <p:sldId id="271" r:id="rId15"/>
    <p:sldId id="260" r:id="rId16"/>
    <p:sldId id="266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12" autoAdjust="0"/>
    <p:restoredTop sz="94622" autoAdjust="0"/>
  </p:normalViewPr>
  <p:slideViewPr>
    <p:cSldViewPr>
      <p:cViewPr varScale="1">
        <p:scale>
          <a:sx n="115" d="100"/>
          <a:sy n="115" d="100"/>
        </p:scale>
        <p:origin x="11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09820-D9C3-43CA-8481-2FC60BCB1E94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8E22B3-BD9B-4547-BA74-F9D9938B3509}">
      <dgm:prSet phldrT="[Text]"/>
      <dgm:spPr/>
      <dgm:t>
        <a:bodyPr/>
        <a:lstStyle/>
        <a:p>
          <a:r>
            <a:rPr lang="bg-BG" smtClean="0">
              <a:solidFill>
                <a:srgbClr val="002060"/>
              </a:solidFill>
            </a:rPr>
            <a:t>Първа покана</a:t>
          </a:r>
        </a:p>
        <a:p>
          <a:r>
            <a:rPr lang="bg-BG" b="1" smtClean="0">
              <a:solidFill>
                <a:srgbClr val="002060"/>
              </a:solidFill>
            </a:rPr>
            <a:t>1 582 353 евро</a:t>
          </a:r>
        </a:p>
        <a:p>
          <a:r>
            <a:rPr lang="bg-BG" smtClean="0">
              <a:solidFill>
                <a:srgbClr val="002060"/>
              </a:solidFill>
            </a:rPr>
            <a:t>В процес на подписване на договори</a:t>
          </a:r>
          <a:endParaRPr lang="en-US">
            <a:solidFill>
              <a:srgbClr val="002060"/>
            </a:solidFill>
          </a:endParaRPr>
        </a:p>
      </dgm:t>
    </dgm:pt>
    <dgm:pt modelId="{DFCC2D02-7172-40BD-8F49-8E60B10F10E1}" type="parTrans" cxnId="{C59F5175-1787-4C66-8CB2-AAEF5F390631}">
      <dgm:prSet/>
      <dgm:spPr/>
      <dgm:t>
        <a:bodyPr/>
        <a:lstStyle/>
        <a:p>
          <a:endParaRPr lang="en-US"/>
        </a:p>
      </dgm:t>
    </dgm:pt>
    <dgm:pt modelId="{5DB72374-F785-4919-9344-9A4EADD523DF}" type="sibTrans" cxnId="{C59F5175-1787-4C66-8CB2-AAEF5F390631}">
      <dgm:prSet/>
      <dgm:spPr/>
      <dgm:t>
        <a:bodyPr/>
        <a:lstStyle/>
        <a:p>
          <a:endParaRPr lang="en-US"/>
        </a:p>
      </dgm:t>
    </dgm:pt>
    <dgm:pt modelId="{C09AACBC-5F8A-4390-A5E0-DF5B8F6E9749}">
      <dgm:prSet phldrT="[Text]"/>
      <dgm:spPr/>
      <dgm:t>
        <a:bodyPr/>
        <a:lstStyle/>
        <a:p>
          <a:r>
            <a:rPr lang="bg-BG" b="0" smtClean="0">
              <a:solidFill>
                <a:srgbClr val="002060"/>
              </a:solidFill>
            </a:rPr>
            <a:t>Втора покана</a:t>
          </a:r>
          <a:r>
            <a:rPr lang="en-US" b="0" smtClean="0">
              <a:solidFill>
                <a:srgbClr val="002060"/>
              </a:solidFill>
            </a:rPr>
            <a:t> </a:t>
          </a:r>
        </a:p>
        <a:p>
          <a:r>
            <a:rPr lang="bg-BG" b="1" smtClean="0">
              <a:solidFill>
                <a:srgbClr val="002060"/>
              </a:solidFill>
            </a:rPr>
            <a:t>1 582 353 евро </a:t>
          </a:r>
          <a:endParaRPr lang="en-US" b="1" smtClean="0">
            <a:solidFill>
              <a:srgbClr val="002060"/>
            </a:solidFill>
          </a:endParaRPr>
        </a:p>
      </dgm:t>
    </dgm:pt>
    <dgm:pt modelId="{147848DA-395B-4E44-B502-301B8A2D022D}" type="parTrans" cxnId="{FFC24120-CC5A-4EFE-B990-7ED486F575AC}">
      <dgm:prSet/>
      <dgm:spPr/>
      <dgm:t>
        <a:bodyPr/>
        <a:lstStyle/>
        <a:p>
          <a:endParaRPr lang="en-US"/>
        </a:p>
      </dgm:t>
    </dgm:pt>
    <dgm:pt modelId="{C8027802-12D2-4189-B7A2-01A500053DBD}" type="sibTrans" cxnId="{FFC24120-CC5A-4EFE-B990-7ED486F575AC}">
      <dgm:prSet/>
      <dgm:spPr/>
      <dgm:t>
        <a:bodyPr/>
        <a:lstStyle/>
        <a:p>
          <a:endParaRPr lang="en-US"/>
        </a:p>
      </dgm:t>
    </dgm:pt>
    <dgm:pt modelId="{7EB67195-9A6B-4D48-9E1E-42D747116012}">
      <dgm:prSet phldrT="[Text]"/>
      <dgm:spPr/>
      <dgm:t>
        <a:bodyPr/>
        <a:lstStyle/>
        <a:p>
          <a:r>
            <a:rPr lang="bg-BG" smtClean="0">
              <a:solidFill>
                <a:srgbClr val="002060"/>
              </a:solidFill>
            </a:rPr>
            <a:t>Една покана</a:t>
          </a:r>
        </a:p>
        <a:p>
          <a:r>
            <a:rPr lang="bg-BG" b="1" smtClean="0">
              <a:solidFill>
                <a:srgbClr val="002060"/>
              </a:solidFill>
            </a:rPr>
            <a:t>1 300 000 евро </a:t>
          </a:r>
        </a:p>
      </dgm:t>
    </dgm:pt>
    <dgm:pt modelId="{0B6830E0-394D-4984-87E7-520FA77485EA}" type="parTrans" cxnId="{7D366544-CC27-4EE0-B24F-62F674CE30AA}">
      <dgm:prSet/>
      <dgm:spPr/>
      <dgm:t>
        <a:bodyPr/>
        <a:lstStyle/>
        <a:p>
          <a:endParaRPr lang="en-US"/>
        </a:p>
      </dgm:t>
    </dgm:pt>
    <dgm:pt modelId="{2B97AD71-B306-49AD-99D4-9B8143953770}" type="sibTrans" cxnId="{7D366544-CC27-4EE0-B24F-62F674CE30AA}">
      <dgm:prSet/>
      <dgm:spPr/>
      <dgm:t>
        <a:bodyPr/>
        <a:lstStyle/>
        <a:p>
          <a:endParaRPr lang="en-US"/>
        </a:p>
      </dgm:t>
    </dgm:pt>
    <dgm:pt modelId="{4263079A-F452-49AA-BB0E-D9427F5329F7}">
      <dgm:prSet phldrT="[Text]"/>
      <dgm:spPr/>
      <dgm:t>
        <a:bodyPr/>
        <a:lstStyle/>
        <a:p>
          <a:r>
            <a:rPr lang="bg-BG" smtClean="0"/>
            <a:t>Резултат 1 </a:t>
          </a:r>
        </a:p>
        <a:p>
          <a:r>
            <a:rPr lang="ru-RU" smtClean="0"/>
            <a:t>„ПОДОБРЕНО УПРАВЛЕНИЕ НА КУЛТУРНОТО НАСЛЕДСТВО“</a:t>
          </a:r>
          <a:endParaRPr lang="en-US"/>
        </a:p>
      </dgm:t>
    </dgm:pt>
    <dgm:pt modelId="{833ACDBF-E60B-4FB5-8732-818663EC45CF}" type="parTrans" cxnId="{F9DB21A3-26A5-4CAE-8D7B-18C2159C47CB}">
      <dgm:prSet/>
      <dgm:spPr/>
      <dgm:t>
        <a:bodyPr/>
        <a:lstStyle/>
        <a:p>
          <a:endParaRPr lang="en-US"/>
        </a:p>
      </dgm:t>
    </dgm:pt>
    <dgm:pt modelId="{536C189F-3455-44D5-BEE5-E70CB7E23612}" type="sibTrans" cxnId="{F9DB21A3-26A5-4CAE-8D7B-18C2159C47CB}">
      <dgm:prSet/>
      <dgm:spPr/>
      <dgm:t>
        <a:bodyPr/>
        <a:lstStyle/>
        <a:p>
          <a:endParaRPr lang="en-US"/>
        </a:p>
      </dgm:t>
    </dgm:pt>
    <dgm:pt modelId="{56D033CC-D3D0-4EE0-810F-F992C3D8F1E8}">
      <dgm:prSet phldrT="[Text]"/>
      <dgm:spPr/>
      <dgm:t>
        <a:bodyPr/>
        <a:lstStyle/>
        <a:p>
          <a:r>
            <a:rPr lang="bg-BG" err="1" smtClean="0">
              <a:solidFill>
                <a:srgbClr val="002060"/>
              </a:solidFill>
            </a:rPr>
            <a:t>Подрезултат</a:t>
          </a:r>
          <a:r>
            <a:rPr lang="bg-BG" smtClean="0">
              <a:solidFill>
                <a:srgbClr val="002060"/>
              </a:solidFill>
            </a:rPr>
            <a:t> 1.1 „</a:t>
          </a:r>
          <a:r>
            <a:rPr lang="ru-RU" smtClean="0">
              <a:solidFill>
                <a:srgbClr val="002060"/>
              </a:solidFill>
              <a:latin typeface="+mj-lt"/>
            </a:rPr>
            <a:t>КУЛТУРНО НАСЛЕДСТВО, ПРЕДСТАВЯНО В РЕВИТАЛИЗИРАНИ, РЕСТАВРИРАНИ И РЕНОВИРАНИ МЕСТА</a:t>
          </a:r>
          <a:r>
            <a:rPr lang="bg-BG" smtClean="0">
              <a:solidFill>
                <a:srgbClr val="002060"/>
              </a:solidFill>
              <a:latin typeface="+mj-lt"/>
            </a:rPr>
            <a:t>“</a:t>
          </a:r>
          <a:r>
            <a:rPr lang="en-US" smtClean="0">
              <a:solidFill>
                <a:srgbClr val="002060"/>
              </a:solidFill>
              <a:latin typeface="+mj-lt"/>
            </a:rPr>
            <a:t> </a:t>
          </a:r>
        </a:p>
        <a:p>
          <a:r>
            <a:rPr lang="en-US" b="1" smtClean="0">
              <a:solidFill>
                <a:srgbClr val="002060"/>
              </a:solidFill>
              <a:latin typeface="+mj-lt"/>
            </a:rPr>
            <a:t>5</a:t>
          </a:r>
          <a:r>
            <a:rPr lang="ru-RU" b="1" smtClean="0">
              <a:solidFill>
                <a:srgbClr val="002060"/>
              </a:solidFill>
              <a:latin typeface="+mj-lt"/>
            </a:rPr>
            <a:t> </a:t>
          </a:r>
          <a:r>
            <a:rPr lang="en-US" b="1" smtClean="0">
              <a:solidFill>
                <a:srgbClr val="002060"/>
              </a:solidFill>
              <a:latin typeface="+mj-lt"/>
            </a:rPr>
            <a:t>4</a:t>
          </a:r>
          <a:r>
            <a:rPr lang="ru-RU" b="1" smtClean="0">
              <a:solidFill>
                <a:srgbClr val="002060"/>
              </a:solidFill>
              <a:latin typeface="+mj-lt"/>
            </a:rPr>
            <a:t>00 000 евро</a:t>
          </a:r>
        </a:p>
      </dgm:t>
    </dgm:pt>
    <dgm:pt modelId="{63D2969A-E118-4EAE-BF76-E6FA1BE29787}" type="parTrans" cxnId="{4ABA8C85-EA57-4789-B3F1-1D85637D8249}">
      <dgm:prSet/>
      <dgm:spPr/>
      <dgm:t>
        <a:bodyPr/>
        <a:lstStyle/>
        <a:p>
          <a:endParaRPr lang="en-US"/>
        </a:p>
      </dgm:t>
    </dgm:pt>
    <dgm:pt modelId="{B3C3DCEC-0CC8-4F88-8D18-3CD3273DCDEC}" type="sibTrans" cxnId="{4ABA8C85-EA57-4789-B3F1-1D85637D8249}">
      <dgm:prSet/>
      <dgm:spPr/>
      <dgm:t>
        <a:bodyPr/>
        <a:lstStyle/>
        <a:p>
          <a:endParaRPr lang="en-US"/>
        </a:p>
      </dgm:t>
    </dgm:pt>
    <dgm:pt modelId="{7D0DA338-F359-45B4-9349-2A9BDCD66A54}">
      <dgm:prSet phldrT="[Text]"/>
      <dgm:spPr/>
      <dgm:t>
        <a:bodyPr/>
        <a:lstStyle/>
        <a:p>
          <a:r>
            <a:rPr lang="bg-BG" err="1" smtClean="0">
              <a:solidFill>
                <a:srgbClr val="002060"/>
              </a:solidFill>
            </a:rPr>
            <a:t>Подрезултат</a:t>
          </a:r>
          <a:r>
            <a:rPr lang="bg-BG" smtClean="0">
              <a:solidFill>
                <a:srgbClr val="002060"/>
              </a:solidFill>
            </a:rPr>
            <a:t> 1.2 „</a:t>
          </a:r>
          <a:r>
            <a:rPr lang="ru-RU" smtClean="0">
              <a:solidFill>
                <a:srgbClr val="002060"/>
              </a:solidFill>
              <a:latin typeface="+mj-lt"/>
            </a:rPr>
            <a:t>ДИГИТАЛНО ДОСТЪПНИ ОБЕКТИ НА КУЛТУРНОТО НАСЛЕДСТВО</a:t>
          </a:r>
          <a:r>
            <a:rPr lang="en-US" smtClean="0">
              <a:solidFill>
                <a:srgbClr val="002060"/>
              </a:solidFill>
              <a:latin typeface="+mj-lt"/>
            </a:rPr>
            <a:t>“ </a:t>
          </a:r>
        </a:p>
        <a:p>
          <a:r>
            <a:rPr lang="ru-RU" b="1" smtClean="0">
              <a:solidFill>
                <a:srgbClr val="002060"/>
              </a:solidFill>
              <a:latin typeface="+mj-lt"/>
            </a:rPr>
            <a:t>1 000 000 евро</a:t>
          </a:r>
          <a:endParaRPr lang="en-US" b="1">
            <a:solidFill>
              <a:srgbClr val="002060"/>
            </a:solidFill>
          </a:endParaRPr>
        </a:p>
      </dgm:t>
    </dgm:pt>
    <dgm:pt modelId="{90189635-CCFC-4AC0-8F48-4E4F36F32D1D}" type="parTrans" cxnId="{C802E919-E426-4661-B94D-394F71381745}">
      <dgm:prSet/>
      <dgm:spPr/>
      <dgm:t>
        <a:bodyPr/>
        <a:lstStyle/>
        <a:p>
          <a:endParaRPr lang="en-US"/>
        </a:p>
      </dgm:t>
    </dgm:pt>
    <dgm:pt modelId="{C11F82A6-BE28-457D-B74A-E2FD76626B2F}" type="sibTrans" cxnId="{C802E919-E426-4661-B94D-394F71381745}">
      <dgm:prSet/>
      <dgm:spPr/>
      <dgm:t>
        <a:bodyPr/>
        <a:lstStyle/>
        <a:p>
          <a:endParaRPr lang="en-US"/>
        </a:p>
      </dgm:t>
    </dgm:pt>
    <dgm:pt modelId="{6D60A1C8-800B-447F-A5EF-FA58B9E3FF72}">
      <dgm:prSet phldrT="[Text]"/>
      <dgm:spPr/>
      <dgm:t>
        <a:bodyPr/>
        <a:lstStyle/>
        <a:p>
          <a:r>
            <a:rPr lang="bg-BG" smtClean="0"/>
            <a:t>Резултат 2 </a:t>
          </a:r>
        </a:p>
        <a:p>
          <a:r>
            <a:rPr lang="bg-BG" smtClean="0"/>
            <a:t>„ПОДОБРЕН ДОСТЪП ДО ИЗКУСТВА И КУЛТУРА“</a:t>
          </a:r>
          <a:endParaRPr lang="en-US"/>
        </a:p>
      </dgm:t>
    </dgm:pt>
    <dgm:pt modelId="{729D691E-78FF-4C96-B0C5-CDDA973BE196}" type="parTrans" cxnId="{B28D6472-7816-4088-BA95-E5199C97529B}">
      <dgm:prSet/>
      <dgm:spPr/>
      <dgm:t>
        <a:bodyPr/>
        <a:lstStyle/>
        <a:p>
          <a:endParaRPr lang="en-US"/>
        </a:p>
      </dgm:t>
    </dgm:pt>
    <dgm:pt modelId="{8BBD54EF-EBC0-4F3C-9BFB-D76AE1ECE3BA}" type="sibTrans" cxnId="{B28D6472-7816-4088-BA95-E5199C97529B}">
      <dgm:prSet/>
      <dgm:spPr/>
      <dgm:t>
        <a:bodyPr/>
        <a:lstStyle/>
        <a:p>
          <a:endParaRPr lang="en-US"/>
        </a:p>
      </dgm:t>
    </dgm:pt>
    <dgm:pt modelId="{319D98A6-1F4F-4BC3-A81F-784EAFC08C8F}">
      <dgm:prSet phldrT="[Text]"/>
      <dgm:spPr/>
      <dgm:t>
        <a:bodyPr/>
        <a:lstStyle/>
        <a:p>
          <a:r>
            <a:rPr lang="bg-BG" smtClean="0"/>
            <a:t>Резултат 3 </a:t>
          </a:r>
        </a:p>
        <a:p>
          <a:r>
            <a:rPr lang="bg-BG" smtClean="0"/>
            <a:t>„ПОДОБРЕНА ИНФОРМИРАНОСТ ЗА ИЗКУСТВА И КУЛТУРА НА ЕТНИЧЕСКИ И КУЛТУРНИ МАЛЦИНСТВА (ФОКУС ВЪРХУ РОМИ)“ </a:t>
          </a:r>
          <a:endParaRPr lang="en-US"/>
        </a:p>
      </dgm:t>
    </dgm:pt>
    <dgm:pt modelId="{EE7C0EC6-812F-4746-8243-B8081D9D41F5}" type="parTrans" cxnId="{A15033B6-52B8-4029-8B23-FC1C03790344}">
      <dgm:prSet/>
      <dgm:spPr/>
      <dgm:t>
        <a:bodyPr/>
        <a:lstStyle/>
        <a:p>
          <a:endParaRPr lang="en-US"/>
        </a:p>
      </dgm:t>
    </dgm:pt>
    <dgm:pt modelId="{3EC77280-8864-4A58-9DD9-98CDF7E8591F}" type="sibTrans" cxnId="{A15033B6-52B8-4029-8B23-FC1C03790344}">
      <dgm:prSet/>
      <dgm:spPr/>
      <dgm:t>
        <a:bodyPr/>
        <a:lstStyle/>
        <a:p>
          <a:endParaRPr lang="en-US"/>
        </a:p>
      </dgm:t>
    </dgm:pt>
    <dgm:pt modelId="{9D6F1B2F-1430-43FA-82C6-11D1279C314E}" type="pres">
      <dgm:prSet presAssocID="{84B09820-D9C3-43CA-8481-2FC60BCB1E9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910A6A-6A6D-44A0-9E67-E87587C1B4ED}" type="pres">
      <dgm:prSet presAssocID="{4263079A-F452-49AA-BB0E-D9427F5329F7}" presName="root" presStyleCnt="0"/>
      <dgm:spPr/>
    </dgm:pt>
    <dgm:pt modelId="{BD9CE958-233E-413F-A745-6AAD57969484}" type="pres">
      <dgm:prSet presAssocID="{4263079A-F452-49AA-BB0E-D9427F5329F7}" presName="rootComposite" presStyleCnt="0"/>
      <dgm:spPr/>
    </dgm:pt>
    <dgm:pt modelId="{F9AA66E9-8E9C-4935-9473-2971A6D68D97}" type="pres">
      <dgm:prSet presAssocID="{4263079A-F452-49AA-BB0E-D9427F5329F7}" presName="rootText" presStyleLbl="node1" presStyleIdx="0" presStyleCnt="3"/>
      <dgm:spPr/>
      <dgm:t>
        <a:bodyPr/>
        <a:lstStyle/>
        <a:p>
          <a:endParaRPr lang="en-US"/>
        </a:p>
      </dgm:t>
    </dgm:pt>
    <dgm:pt modelId="{C41F70B8-7724-4CC2-B2CE-4C74305DD2AF}" type="pres">
      <dgm:prSet presAssocID="{4263079A-F452-49AA-BB0E-D9427F5329F7}" presName="rootConnector" presStyleLbl="node1" presStyleIdx="0" presStyleCnt="3"/>
      <dgm:spPr/>
      <dgm:t>
        <a:bodyPr/>
        <a:lstStyle/>
        <a:p>
          <a:endParaRPr lang="en-US"/>
        </a:p>
      </dgm:t>
    </dgm:pt>
    <dgm:pt modelId="{E7BDDEE1-E6E1-4882-84D0-1BD18FBEB6D2}" type="pres">
      <dgm:prSet presAssocID="{4263079A-F452-49AA-BB0E-D9427F5329F7}" presName="childShape" presStyleCnt="0"/>
      <dgm:spPr/>
    </dgm:pt>
    <dgm:pt modelId="{1D39CE8D-689E-4B88-AC95-FC555C8A53C3}" type="pres">
      <dgm:prSet presAssocID="{63D2969A-E118-4EAE-BF76-E6FA1BE29787}" presName="Name13" presStyleLbl="parChTrans1D2" presStyleIdx="0" presStyleCnt="5"/>
      <dgm:spPr/>
      <dgm:t>
        <a:bodyPr/>
        <a:lstStyle/>
        <a:p>
          <a:endParaRPr lang="en-US"/>
        </a:p>
      </dgm:t>
    </dgm:pt>
    <dgm:pt modelId="{856D3791-F679-48BB-9E3D-D73D23979A98}" type="pres">
      <dgm:prSet presAssocID="{56D033CC-D3D0-4EE0-810F-F992C3D8F1E8}" presName="childText" presStyleLbl="bgAcc1" presStyleIdx="0" presStyleCnt="5" custScaleY="128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7DB6F-8988-48D0-9BB7-31B6B29E152E}" type="pres">
      <dgm:prSet presAssocID="{90189635-CCFC-4AC0-8F48-4E4F36F32D1D}" presName="Name13" presStyleLbl="parChTrans1D2" presStyleIdx="1" presStyleCnt="5"/>
      <dgm:spPr/>
      <dgm:t>
        <a:bodyPr/>
        <a:lstStyle/>
        <a:p>
          <a:endParaRPr lang="en-US"/>
        </a:p>
      </dgm:t>
    </dgm:pt>
    <dgm:pt modelId="{BF06F423-A9FF-4E3E-90AE-10FDC2473EFF}" type="pres">
      <dgm:prSet presAssocID="{7D0DA338-F359-45B4-9349-2A9BDCD66A54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2A793-238C-4007-82A3-1E50F6E72094}" type="pres">
      <dgm:prSet presAssocID="{6D60A1C8-800B-447F-A5EF-FA58B9E3FF72}" presName="root" presStyleCnt="0"/>
      <dgm:spPr/>
    </dgm:pt>
    <dgm:pt modelId="{0758B505-0899-439C-AABB-F31FA1155E6D}" type="pres">
      <dgm:prSet presAssocID="{6D60A1C8-800B-447F-A5EF-FA58B9E3FF72}" presName="rootComposite" presStyleCnt="0"/>
      <dgm:spPr/>
    </dgm:pt>
    <dgm:pt modelId="{8B188F26-4F47-4C52-8537-4B76DDD2067F}" type="pres">
      <dgm:prSet presAssocID="{6D60A1C8-800B-447F-A5EF-FA58B9E3FF72}" presName="rootText" presStyleLbl="node1" presStyleIdx="1" presStyleCnt="3"/>
      <dgm:spPr/>
      <dgm:t>
        <a:bodyPr/>
        <a:lstStyle/>
        <a:p>
          <a:endParaRPr lang="en-US"/>
        </a:p>
      </dgm:t>
    </dgm:pt>
    <dgm:pt modelId="{8D47218A-117D-45F4-9197-8AC8496311E0}" type="pres">
      <dgm:prSet presAssocID="{6D60A1C8-800B-447F-A5EF-FA58B9E3FF72}" presName="rootConnector" presStyleLbl="node1" presStyleIdx="1" presStyleCnt="3"/>
      <dgm:spPr/>
      <dgm:t>
        <a:bodyPr/>
        <a:lstStyle/>
        <a:p>
          <a:endParaRPr lang="en-US"/>
        </a:p>
      </dgm:t>
    </dgm:pt>
    <dgm:pt modelId="{0FCCDCB4-7587-4749-B1F6-7CD0029A8ABD}" type="pres">
      <dgm:prSet presAssocID="{6D60A1C8-800B-447F-A5EF-FA58B9E3FF72}" presName="childShape" presStyleCnt="0"/>
      <dgm:spPr/>
    </dgm:pt>
    <dgm:pt modelId="{7467ACAE-3E41-4CAA-8C3F-0B11D704DC42}" type="pres">
      <dgm:prSet presAssocID="{DFCC2D02-7172-40BD-8F49-8E60B10F10E1}" presName="Name13" presStyleLbl="parChTrans1D2" presStyleIdx="2" presStyleCnt="5"/>
      <dgm:spPr/>
      <dgm:t>
        <a:bodyPr/>
        <a:lstStyle/>
        <a:p>
          <a:endParaRPr lang="en-US"/>
        </a:p>
      </dgm:t>
    </dgm:pt>
    <dgm:pt modelId="{562BFBCB-6EA7-4262-AB3F-C64F8D19A457}" type="pres">
      <dgm:prSet presAssocID="{708E22B3-BD9B-4547-BA74-F9D9938B3509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5A2F7-2FF5-44AD-BC1B-45B17E666152}" type="pres">
      <dgm:prSet presAssocID="{147848DA-395B-4E44-B502-301B8A2D022D}" presName="Name13" presStyleLbl="parChTrans1D2" presStyleIdx="3" presStyleCnt="5"/>
      <dgm:spPr/>
      <dgm:t>
        <a:bodyPr/>
        <a:lstStyle/>
        <a:p>
          <a:endParaRPr lang="en-US"/>
        </a:p>
      </dgm:t>
    </dgm:pt>
    <dgm:pt modelId="{E50862F7-1B16-4FFA-88F5-AB7F5C1C765B}" type="pres">
      <dgm:prSet presAssocID="{C09AACBC-5F8A-4390-A5E0-DF5B8F6E9749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DB797-D195-429F-A9F0-FF2B7AF38E4A}" type="pres">
      <dgm:prSet presAssocID="{319D98A6-1F4F-4BC3-A81F-784EAFC08C8F}" presName="root" presStyleCnt="0"/>
      <dgm:spPr/>
    </dgm:pt>
    <dgm:pt modelId="{A502C787-FFA0-4F49-8190-26C944A15C94}" type="pres">
      <dgm:prSet presAssocID="{319D98A6-1F4F-4BC3-A81F-784EAFC08C8F}" presName="rootComposite" presStyleCnt="0"/>
      <dgm:spPr/>
    </dgm:pt>
    <dgm:pt modelId="{448EF2E1-34DD-486D-8519-0C5619E75ECD}" type="pres">
      <dgm:prSet presAssocID="{319D98A6-1F4F-4BC3-A81F-784EAFC08C8F}" presName="rootText" presStyleLbl="node1" presStyleIdx="2" presStyleCnt="3"/>
      <dgm:spPr/>
      <dgm:t>
        <a:bodyPr/>
        <a:lstStyle/>
        <a:p>
          <a:endParaRPr lang="en-US"/>
        </a:p>
      </dgm:t>
    </dgm:pt>
    <dgm:pt modelId="{AE2BB3C0-1982-4D34-9462-D62A492C02D5}" type="pres">
      <dgm:prSet presAssocID="{319D98A6-1F4F-4BC3-A81F-784EAFC08C8F}" presName="rootConnector" presStyleLbl="node1" presStyleIdx="2" presStyleCnt="3"/>
      <dgm:spPr/>
      <dgm:t>
        <a:bodyPr/>
        <a:lstStyle/>
        <a:p>
          <a:endParaRPr lang="en-US"/>
        </a:p>
      </dgm:t>
    </dgm:pt>
    <dgm:pt modelId="{EF5F628D-774F-4875-9AEF-E5C11C2FB833}" type="pres">
      <dgm:prSet presAssocID="{319D98A6-1F4F-4BC3-A81F-784EAFC08C8F}" presName="childShape" presStyleCnt="0"/>
      <dgm:spPr/>
    </dgm:pt>
    <dgm:pt modelId="{D4655B35-2F32-44BC-9BA7-B45DE6750F3E}" type="pres">
      <dgm:prSet presAssocID="{0B6830E0-394D-4984-87E7-520FA77485EA}" presName="Name13" presStyleLbl="parChTrans1D2" presStyleIdx="4" presStyleCnt="5"/>
      <dgm:spPr/>
      <dgm:t>
        <a:bodyPr/>
        <a:lstStyle/>
        <a:p>
          <a:endParaRPr lang="en-US"/>
        </a:p>
      </dgm:t>
    </dgm:pt>
    <dgm:pt modelId="{388A34BA-0667-484B-B587-ABEBB0E69856}" type="pres">
      <dgm:prSet presAssocID="{7EB67195-9A6B-4D48-9E1E-42D747116012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0D8D2F-C6AB-477E-97C2-C313BA0F4E73}" type="presOf" srcId="{6D60A1C8-800B-447F-A5EF-FA58B9E3FF72}" destId="{8D47218A-117D-45F4-9197-8AC8496311E0}" srcOrd="1" destOrd="0" presId="urn:microsoft.com/office/officeart/2005/8/layout/hierarchy3"/>
    <dgm:cxn modelId="{6791F25D-1980-4AF5-90CE-3323C963E011}" type="presOf" srcId="{147848DA-395B-4E44-B502-301B8A2D022D}" destId="{3175A2F7-2FF5-44AD-BC1B-45B17E666152}" srcOrd="0" destOrd="0" presId="urn:microsoft.com/office/officeart/2005/8/layout/hierarchy3"/>
    <dgm:cxn modelId="{1B465ABF-2872-4ED6-B726-60DDBA37FA93}" type="presOf" srcId="{90189635-CCFC-4AC0-8F48-4E4F36F32D1D}" destId="{1AC7DB6F-8988-48D0-9BB7-31B6B29E152E}" srcOrd="0" destOrd="0" presId="urn:microsoft.com/office/officeart/2005/8/layout/hierarchy3"/>
    <dgm:cxn modelId="{21270764-1F62-4A15-8A98-04C4C61031AC}" type="presOf" srcId="{319D98A6-1F4F-4BC3-A81F-784EAFC08C8F}" destId="{AE2BB3C0-1982-4D34-9462-D62A492C02D5}" srcOrd="1" destOrd="0" presId="urn:microsoft.com/office/officeart/2005/8/layout/hierarchy3"/>
    <dgm:cxn modelId="{2DF8A623-625C-49E1-A8EC-ECA7B1A13530}" type="presOf" srcId="{C09AACBC-5F8A-4390-A5E0-DF5B8F6E9749}" destId="{E50862F7-1B16-4FFA-88F5-AB7F5C1C765B}" srcOrd="0" destOrd="0" presId="urn:microsoft.com/office/officeart/2005/8/layout/hierarchy3"/>
    <dgm:cxn modelId="{A6EC20A5-196F-4F6A-BDF7-EA3D2D00076A}" type="presOf" srcId="{84B09820-D9C3-43CA-8481-2FC60BCB1E94}" destId="{9D6F1B2F-1430-43FA-82C6-11D1279C314E}" srcOrd="0" destOrd="0" presId="urn:microsoft.com/office/officeart/2005/8/layout/hierarchy3"/>
    <dgm:cxn modelId="{FFC24120-CC5A-4EFE-B990-7ED486F575AC}" srcId="{6D60A1C8-800B-447F-A5EF-FA58B9E3FF72}" destId="{C09AACBC-5F8A-4390-A5E0-DF5B8F6E9749}" srcOrd="1" destOrd="0" parTransId="{147848DA-395B-4E44-B502-301B8A2D022D}" sibTransId="{C8027802-12D2-4189-B7A2-01A500053DBD}"/>
    <dgm:cxn modelId="{83A165A6-E7A0-4FDA-BA84-CEB81926CDF9}" type="presOf" srcId="{0B6830E0-394D-4984-87E7-520FA77485EA}" destId="{D4655B35-2F32-44BC-9BA7-B45DE6750F3E}" srcOrd="0" destOrd="0" presId="urn:microsoft.com/office/officeart/2005/8/layout/hierarchy3"/>
    <dgm:cxn modelId="{C59F5175-1787-4C66-8CB2-AAEF5F390631}" srcId="{6D60A1C8-800B-447F-A5EF-FA58B9E3FF72}" destId="{708E22B3-BD9B-4547-BA74-F9D9938B3509}" srcOrd="0" destOrd="0" parTransId="{DFCC2D02-7172-40BD-8F49-8E60B10F10E1}" sibTransId="{5DB72374-F785-4919-9344-9A4EADD523DF}"/>
    <dgm:cxn modelId="{A15033B6-52B8-4029-8B23-FC1C03790344}" srcId="{84B09820-D9C3-43CA-8481-2FC60BCB1E94}" destId="{319D98A6-1F4F-4BC3-A81F-784EAFC08C8F}" srcOrd="2" destOrd="0" parTransId="{EE7C0EC6-812F-4746-8243-B8081D9D41F5}" sibTransId="{3EC77280-8864-4A58-9DD9-98CDF7E8591F}"/>
    <dgm:cxn modelId="{858B9385-E1C1-44B8-8938-662045B1FA8C}" type="presOf" srcId="{63D2969A-E118-4EAE-BF76-E6FA1BE29787}" destId="{1D39CE8D-689E-4B88-AC95-FC555C8A53C3}" srcOrd="0" destOrd="0" presId="urn:microsoft.com/office/officeart/2005/8/layout/hierarchy3"/>
    <dgm:cxn modelId="{ECF57C58-865A-44B9-A0F0-7AC5F16C3D17}" type="presOf" srcId="{319D98A6-1F4F-4BC3-A81F-784EAFC08C8F}" destId="{448EF2E1-34DD-486D-8519-0C5619E75ECD}" srcOrd="0" destOrd="0" presId="urn:microsoft.com/office/officeart/2005/8/layout/hierarchy3"/>
    <dgm:cxn modelId="{F0603DF4-44C9-4173-A1B7-937ECE1FCCA7}" type="presOf" srcId="{7EB67195-9A6B-4D48-9E1E-42D747116012}" destId="{388A34BA-0667-484B-B587-ABEBB0E69856}" srcOrd="0" destOrd="0" presId="urn:microsoft.com/office/officeart/2005/8/layout/hierarchy3"/>
    <dgm:cxn modelId="{FB031C62-A4BB-47BC-BE14-B39F01FE2367}" type="presOf" srcId="{4263079A-F452-49AA-BB0E-D9427F5329F7}" destId="{F9AA66E9-8E9C-4935-9473-2971A6D68D97}" srcOrd="0" destOrd="0" presId="urn:microsoft.com/office/officeart/2005/8/layout/hierarchy3"/>
    <dgm:cxn modelId="{7D366544-CC27-4EE0-B24F-62F674CE30AA}" srcId="{319D98A6-1F4F-4BC3-A81F-784EAFC08C8F}" destId="{7EB67195-9A6B-4D48-9E1E-42D747116012}" srcOrd="0" destOrd="0" parTransId="{0B6830E0-394D-4984-87E7-520FA77485EA}" sibTransId="{2B97AD71-B306-49AD-99D4-9B8143953770}"/>
    <dgm:cxn modelId="{B28D6472-7816-4088-BA95-E5199C97529B}" srcId="{84B09820-D9C3-43CA-8481-2FC60BCB1E94}" destId="{6D60A1C8-800B-447F-A5EF-FA58B9E3FF72}" srcOrd="1" destOrd="0" parTransId="{729D691E-78FF-4C96-B0C5-CDDA973BE196}" sibTransId="{8BBD54EF-EBC0-4F3C-9BFB-D76AE1ECE3BA}"/>
    <dgm:cxn modelId="{988D54B4-8AAA-400D-805B-C6EB8FD18600}" type="presOf" srcId="{4263079A-F452-49AA-BB0E-D9427F5329F7}" destId="{C41F70B8-7724-4CC2-B2CE-4C74305DD2AF}" srcOrd="1" destOrd="0" presId="urn:microsoft.com/office/officeart/2005/8/layout/hierarchy3"/>
    <dgm:cxn modelId="{7B8DF3D2-758A-4370-826C-AA82D04D808D}" type="presOf" srcId="{DFCC2D02-7172-40BD-8F49-8E60B10F10E1}" destId="{7467ACAE-3E41-4CAA-8C3F-0B11D704DC42}" srcOrd="0" destOrd="0" presId="urn:microsoft.com/office/officeart/2005/8/layout/hierarchy3"/>
    <dgm:cxn modelId="{130577C5-E442-4765-9A5B-AC1F3CAD8445}" type="presOf" srcId="{7D0DA338-F359-45B4-9349-2A9BDCD66A54}" destId="{BF06F423-A9FF-4E3E-90AE-10FDC2473EFF}" srcOrd="0" destOrd="0" presId="urn:microsoft.com/office/officeart/2005/8/layout/hierarchy3"/>
    <dgm:cxn modelId="{24639801-E488-4A63-88D4-12E8CCD79962}" type="presOf" srcId="{708E22B3-BD9B-4547-BA74-F9D9938B3509}" destId="{562BFBCB-6EA7-4262-AB3F-C64F8D19A457}" srcOrd="0" destOrd="0" presId="urn:microsoft.com/office/officeart/2005/8/layout/hierarchy3"/>
    <dgm:cxn modelId="{6B1EC6E5-D7C7-427B-9E81-C46D1A01E271}" type="presOf" srcId="{6D60A1C8-800B-447F-A5EF-FA58B9E3FF72}" destId="{8B188F26-4F47-4C52-8537-4B76DDD2067F}" srcOrd="0" destOrd="0" presId="urn:microsoft.com/office/officeart/2005/8/layout/hierarchy3"/>
    <dgm:cxn modelId="{5E97828A-D490-43A5-959F-8F207FB6DA2D}" type="presOf" srcId="{56D033CC-D3D0-4EE0-810F-F992C3D8F1E8}" destId="{856D3791-F679-48BB-9E3D-D73D23979A98}" srcOrd="0" destOrd="0" presId="urn:microsoft.com/office/officeart/2005/8/layout/hierarchy3"/>
    <dgm:cxn modelId="{C802E919-E426-4661-B94D-394F71381745}" srcId="{4263079A-F452-49AA-BB0E-D9427F5329F7}" destId="{7D0DA338-F359-45B4-9349-2A9BDCD66A54}" srcOrd="1" destOrd="0" parTransId="{90189635-CCFC-4AC0-8F48-4E4F36F32D1D}" sibTransId="{C11F82A6-BE28-457D-B74A-E2FD76626B2F}"/>
    <dgm:cxn modelId="{F9DB21A3-26A5-4CAE-8D7B-18C2159C47CB}" srcId="{84B09820-D9C3-43CA-8481-2FC60BCB1E94}" destId="{4263079A-F452-49AA-BB0E-D9427F5329F7}" srcOrd="0" destOrd="0" parTransId="{833ACDBF-E60B-4FB5-8732-818663EC45CF}" sibTransId="{536C189F-3455-44D5-BEE5-E70CB7E23612}"/>
    <dgm:cxn modelId="{4ABA8C85-EA57-4789-B3F1-1D85637D8249}" srcId="{4263079A-F452-49AA-BB0E-D9427F5329F7}" destId="{56D033CC-D3D0-4EE0-810F-F992C3D8F1E8}" srcOrd="0" destOrd="0" parTransId="{63D2969A-E118-4EAE-BF76-E6FA1BE29787}" sibTransId="{B3C3DCEC-0CC8-4F88-8D18-3CD3273DCDEC}"/>
    <dgm:cxn modelId="{37246D28-3788-4340-8235-61D44ECDFF80}" type="presParOf" srcId="{9D6F1B2F-1430-43FA-82C6-11D1279C314E}" destId="{F6910A6A-6A6D-44A0-9E67-E87587C1B4ED}" srcOrd="0" destOrd="0" presId="urn:microsoft.com/office/officeart/2005/8/layout/hierarchy3"/>
    <dgm:cxn modelId="{4BF5716C-FF65-4670-9307-9015E5E82DAC}" type="presParOf" srcId="{F6910A6A-6A6D-44A0-9E67-E87587C1B4ED}" destId="{BD9CE958-233E-413F-A745-6AAD57969484}" srcOrd="0" destOrd="0" presId="urn:microsoft.com/office/officeart/2005/8/layout/hierarchy3"/>
    <dgm:cxn modelId="{D9F015EB-D308-40EC-A3DF-1930B705BDCE}" type="presParOf" srcId="{BD9CE958-233E-413F-A745-6AAD57969484}" destId="{F9AA66E9-8E9C-4935-9473-2971A6D68D97}" srcOrd="0" destOrd="0" presId="urn:microsoft.com/office/officeart/2005/8/layout/hierarchy3"/>
    <dgm:cxn modelId="{FD9A7CE6-B969-4D77-8A46-8991C0478F59}" type="presParOf" srcId="{BD9CE958-233E-413F-A745-6AAD57969484}" destId="{C41F70B8-7724-4CC2-B2CE-4C74305DD2AF}" srcOrd="1" destOrd="0" presId="urn:microsoft.com/office/officeart/2005/8/layout/hierarchy3"/>
    <dgm:cxn modelId="{53EAE7D1-FE46-427E-9406-B3EB08A595F9}" type="presParOf" srcId="{F6910A6A-6A6D-44A0-9E67-E87587C1B4ED}" destId="{E7BDDEE1-E6E1-4882-84D0-1BD18FBEB6D2}" srcOrd="1" destOrd="0" presId="urn:microsoft.com/office/officeart/2005/8/layout/hierarchy3"/>
    <dgm:cxn modelId="{A499DEEF-211E-4BE2-BCD9-2B0EF596A9CC}" type="presParOf" srcId="{E7BDDEE1-E6E1-4882-84D0-1BD18FBEB6D2}" destId="{1D39CE8D-689E-4B88-AC95-FC555C8A53C3}" srcOrd="0" destOrd="0" presId="urn:microsoft.com/office/officeart/2005/8/layout/hierarchy3"/>
    <dgm:cxn modelId="{9260ACCD-665D-41E9-8B0F-00C3778B3AD0}" type="presParOf" srcId="{E7BDDEE1-E6E1-4882-84D0-1BD18FBEB6D2}" destId="{856D3791-F679-48BB-9E3D-D73D23979A98}" srcOrd="1" destOrd="0" presId="urn:microsoft.com/office/officeart/2005/8/layout/hierarchy3"/>
    <dgm:cxn modelId="{FDBFE981-3B0B-46DE-8646-108CFC301079}" type="presParOf" srcId="{E7BDDEE1-E6E1-4882-84D0-1BD18FBEB6D2}" destId="{1AC7DB6F-8988-48D0-9BB7-31B6B29E152E}" srcOrd="2" destOrd="0" presId="urn:microsoft.com/office/officeart/2005/8/layout/hierarchy3"/>
    <dgm:cxn modelId="{294569DE-CB0C-4C00-9EB0-6CE7C47D3773}" type="presParOf" srcId="{E7BDDEE1-E6E1-4882-84D0-1BD18FBEB6D2}" destId="{BF06F423-A9FF-4E3E-90AE-10FDC2473EFF}" srcOrd="3" destOrd="0" presId="urn:microsoft.com/office/officeart/2005/8/layout/hierarchy3"/>
    <dgm:cxn modelId="{2BE6E79E-1735-46F7-AAE2-7F43D7CDA4C1}" type="presParOf" srcId="{9D6F1B2F-1430-43FA-82C6-11D1279C314E}" destId="{1862A793-238C-4007-82A3-1E50F6E72094}" srcOrd="1" destOrd="0" presId="urn:microsoft.com/office/officeart/2005/8/layout/hierarchy3"/>
    <dgm:cxn modelId="{A37678F1-6C39-4E43-9126-054BCB74E85A}" type="presParOf" srcId="{1862A793-238C-4007-82A3-1E50F6E72094}" destId="{0758B505-0899-439C-AABB-F31FA1155E6D}" srcOrd="0" destOrd="0" presId="urn:microsoft.com/office/officeart/2005/8/layout/hierarchy3"/>
    <dgm:cxn modelId="{CB395D34-C71A-4CDA-9A49-1EE981C022DD}" type="presParOf" srcId="{0758B505-0899-439C-AABB-F31FA1155E6D}" destId="{8B188F26-4F47-4C52-8537-4B76DDD2067F}" srcOrd="0" destOrd="0" presId="urn:microsoft.com/office/officeart/2005/8/layout/hierarchy3"/>
    <dgm:cxn modelId="{A203BED9-1378-485E-8B0F-8C919E6D7230}" type="presParOf" srcId="{0758B505-0899-439C-AABB-F31FA1155E6D}" destId="{8D47218A-117D-45F4-9197-8AC8496311E0}" srcOrd="1" destOrd="0" presId="urn:microsoft.com/office/officeart/2005/8/layout/hierarchy3"/>
    <dgm:cxn modelId="{4932BE7B-A9B7-448E-BE10-1D4EA23213BB}" type="presParOf" srcId="{1862A793-238C-4007-82A3-1E50F6E72094}" destId="{0FCCDCB4-7587-4749-B1F6-7CD0029A8ABD}" srcOrd="1" destOrd="0" presId="urn:microsoft.com/office/officeart/2005/8/layout/hierarchy3"/>
    <dgm:cxn modelId="{4E0EFA56-F871-44EE-8ACE-3DF4C8B46926}" type="presParOf" srcId="{0FCCDCB4-7587-4749-B1F6-7CD0029A8ABD}" destId="{7467ACAE-3E41-4CAA-8C3F-0B11D704DC42}" srcOrd="0" destOrd="0" presId="urn:microsoft.com/office/officeart/2005/8/layout/hierarchy3"/>
    <dgm:cxn modelId="{F224539A-3A78-45EC-8190-5318BDD8AE15}" type="presParOf" srcId="{0FCCDCB4-7587-4749-B1F6-7CD0029A8ABD}" destId="{562BFBCB-6EA7-4262-AB3F-C64F8D19A457}" srcOrd="1" destOrd="0" presId="urn:microsoft.com/office/officeart/2005/8/layout/hierarchy3"/>
    <dgm:cxn modelId="{EB8C69E5-A400-4DF3-A7E7-BADA1AA86F0F}" type="presParOf" srcId="{0FCCDCB4-7587-4749-B1F6-7CD0029A8ABD}" destId="{3175A2F7-2FF5-44AD-BC1B-45B17E666152}" srcOrd="2" destOrd="0" presId="urn:microsoft.com/office/officeart/2005/8/layout/hierarchy3"/>
    <dgm:cxn modelId="{01F72BFC-04F6-4D82-A9C7-60C5760A0098}" type="presParOf" srcId="{0FCCDCB4-7587-4749-B1F6-7CD0029A8ABD}" destId="{E50862F7-1B16-4FFA-88F5-AB7F5C1C765B}" srcOrd="3" destOrd="0" presId="urn:microsoft.com/office/officeart/2005/8/layout/hierarchy3"/>
    <dgm:cxn modelId="{0812971E-E683-4854-9D98-089A776C53EA}" type="presParOf" srcId="{9D6F1B2F-1430-43FA-82C6-11D1279C314E}" destId="{2F7DB797-D195-429F-A9F0-FF2B7AF38E4A}" srcOrd="2" destOrd="0" presId="urn:microsoft.com/office/officeart/2005/8/layout/hierarchy3"/>
    <dgm:cxn modelId="{582B2676-C72E-4EFA-A7DD-AF0FFBD104D1}" type="presParOf" srcId="{2F7DB797-D195-429F-A9F0-FF2B7AF38E4A}" destId="{A502C787-FFA0-4F49-8190-26C944A15C94}" srcOrd="0" destOrd="0" presId="urn:microsoft.com/office/officeart/2005/8/layout/hierarchy3"/>
    <dgm:cxn modelId="{6C04143B-ACC2-43CA-91CD-F36EB7213091}" type="presParOf" srcId="{A502C787-FFA0-4F49-8190-26C944A15C94}" destId="{448EF2E1-34DD-486D-8519-0C5619E75ECD}" srcOrd="0" destOrd="0" presId="urn:microsoft.com/office/officeart/2005/8/layout/hierarchy3"/>
    <dgm:cxn modelId="{2A6A0209-2D3B-408F-A28E-2F4A0A7FC817}" type="presParOf" srcId="{A502C787-FFA0-4F49-8190-26C944A15C94}" destId="{AE2BB3C0-1982-4D34-9462-D62A492C02D5}" srcOrd="1" destOrd="0" presId="urn:microsoft.com/office/officeart/2005/8/layout/hierarchy3"/>
    <dgm:cxn modelId="{D9DF4069-B4DF-4C11-91D6-D74AB3B8A612}" type="presParOf" srcId="{2F7DB797-D195-429F-A9F0-FF2B7AF38E4A}" destId="{EF5F628D-774F-4875-9AEF-E5C11C2FB833}" srcOrd="1" destOrd="0" presId="urn:microsoft.com/office/officeart/2005/8/layout/hierarchy3"/>
    <dgm:cxn modelId="{87E7A8F8-E5ED-47A7-A3C6-10A594542C59}" type="presParOf" srcId="{EF5F628D-774F-4875-9AEF-E5C11C2FB833}" destId="{D4655B35-2F32-44BC-9BA7-B45DE6750F3E}" srcOrd="0" destOrd="0" presId="urn:microsoft.com/office/officeart/2005/8/layout/hierarchy3"/>
    <dgm:cxn modelId="{C156D22C-6A62-465A-9ECC-B471AFF5F2AE}" type="presParOf" srcId="{EF5F628D-774F-4875-9AEF-E5C11C2FB833}" destId="{388A34BA-0667-484B-B587-ABEBB0E6985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A66E9-8E9C-4935-9473-2971A6D68D97}">
      <dsp:nvSpPr>
        <dsp:cNvPr id="0" name=""/>
        <dsp:cNvSpPr/>
      </dsp:nvSpPr>
      <dsp:spPr>
        <a:xfrm>
          <a:off x="1033" y="372484"/>
          <a:ext cx="2419289" cy="12096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/>
            <a:t>Резултат 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„ПОДОБРЕНО УПРАВЛЕНИЕ НА КУЛТУРНОТО НАСЛЕДСТВО“</a:t>
          </a:r>
          <a:endParaRPr lang="en-US" sz="1200" kern="1200"/>
        </a:p>
      </dsp:txBody>
      <dsp:txXfrm>
        <a:off x="36462" y="407913"/>
        <a:ext cx="2348431" cy="1138786"/>
      </dsp:txXfrm>
    </dsp:sp>
    <dsp:sp modelId="{1D39CE8D-689E-4B88-AC95-FC555C8A53C3}">
      <dsp:nvSpPr>
        <dsp:cNvPr id="0" name=""/>
        <dsp:cNvSpPr/>
      </dsp:nvSpPr>
      <dsp:spPr>
        <a:xfrm>
          <a:off x="242962" y="1582129"/>
          <a:ext cx="241928" cy="1082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166"/>
              </a:lnTo>
              <a:lnTo>
                <a:pt x="241928" y="108216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D3791-F679-48BB-9E3D-D73D23979A98}">
      <dsp:nvSpPr>
        <dsp:cNvPr id="0" name=""/>
        <dsp:cNvSpPr/>
      </dsp:nvSpPr>
      <dsp:spPr>
        <a:xfrm>
          <a:off x="484891" y="1884540"/>
          <a:ext cx="1935431" cy="1559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err="1" smtClean="0">
              <a:solidFill>
                <a:srgbClr val="002060"/>
              </a:solidFill>
            </a:rPr>
            <a:t>Подрезултат</a:t>
          </a:r>
          <a:r>
            <a:rPr lang="bg-BG" sz="1200" kern="1200" smtClean="0">
              <a:solidFill>
                <a:srgbClr val="002060"/>
              </a:solidFill>
            </a:rPr>
            <a:t> 1.1 „</a:t>
          </a:r>
          <a:r>
            <a:rPr lang="ru-RU" sz="1200" kern="1200" smtClean="0">
              <a:solidFill>
                <a:srgbClr val="002060"/>
              </a:solidFill>
              <a:latin typeface="+mj-lt"/>
            </a:rPr>
            <a:t>КУЛТУРНО НАСЛЕДСТВО, ПРЕДСТАВЯНО В РЕВИТАЛИЗИРАНИ, РЕСТАВРИРАНИ И РЕНОВИРАНИ МЕСТА</a:t>
          </a:r>
          <a:r>
            <a:rPr lang="bg-BG" sz="1200" kern="1200" smtClean="0">
              <a:solidFill>
                <a:srgbClr val="002060"/>
              </a:solidFill>
              <a:latin typeface="+mj-lt"/>
            </a:rPr>
            <a:t>“</a:t>
          </a:r>
          <a:r>
            <a:rPr lang="en-US" sz="1200" kern="1200" smtClean="0">
              <a:solidFill>
                <a:srgbClr val="002060"/>
              </a:solidFill>
              <a:latin typeface="+mj-lt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>
              <a:solidFill>
                <a:srgbClr val="002060"/>
              </a:solidFill>
              <a:latin typeface="+mj-lt"/>
            </a:rPr>
            <a:t>5</a:t>
          </a:r>
          <a:r>
            <a:rPr lang="ru-RU" sz="1200" b="1" kern="1200" smtClean="0">
              <a:solidFill>
                <a:srgbClr val="002060"/>
              </a:solidFill>
              <a:latin typeface="+mj-lt"/>
            </a:rPr>
            <a:t> </a:t>
          </a:r>
          <a:r>
            <a:rPr lang="en-US" sz="1200" b="1" kern="1200" smtClean="0">
              <a:solidFill>
                <a:srgbClr val="002060"/>
              </a:solidFill>
              <a:latin typeface="+mj-lt"/>
            </a:rPr>
            <a:t>4</a:t>
          </a:r>
          <a:r>
            <a:rPr lang="ru-RU" sz="1200" b="1" kern="1200" smtClean="0">
              <a:solidFill>
                <a:srgbClr val="002060"/>
              </a:solidFill>
              <a:latin typeface="+mj-lt"/>
            </a:rPr>
            <a:t>00 000 евро</a:t>
          </a:r>
        </a:p>
      </dsp:txBody>
      <dsp:txXfrm>
        <a:off x="530567" y="1930216"/>
        <a:ext cx="1844079" cy="1468158"/>
      </dsp:txXfrm>
    </dsp:sp>
    <dsp:sp modelId="{1AC7DB6F-8988-48D0-9BB7-31B6B29E152E}">
      <dsp:nvSpPr>
        <dsp:cNvPr id="0" name=""/>
        <dsp:cNvSpPr/>
      </dsp:nvSpPr>
      <dsp:spPr>
        <a:xfrm>
          <a:off x="242962" y="1582129"/>
          <a:ext cx="241928" cy="2769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9155"/>
              </a:lnTo>
              <a:lnTo>
                <a:pt x="241928" y="276915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6F423-A9FF-4E3E-90AE-10FDC2473EFF}">
      <dsp:nvSpPr>
        <dsp:cNvPr id="0" name=""/>
        <dsp:cNvSpPr/>
      </dsp:nvSpPr>
      <dsp:spPr>
        <a:xfrm>
          <a:off x="484891" y="3746462"/>
          <a:ext cx="1935431" cy="1209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err="1" smtClean="0">
              <a:solidFill>
                <a:srgbClr val="002060"/>
              </a:solidFill>
            </a:rPr>
            <a:t>Подрезултат</a:t>
          </a:r>
          <a:r>
            <a:rPr lang="bg-BG" sz="1200" kern="1200" smtClean="0">
              <a:solidFill>
                <a:srgbClr val="002060"/>
              </a:solidFill>
            </a:rPr>
            <a:t> 1.2 „</a:t>
          </a:r>
          <a:r>
            <a:rPr lang="ru-RU" sz="1200" kern="1200" smtClean="0">
              <a:solidFill>
                <a:srgbClr val="002060"/>
              </a:solidFill>
              <a:latin typeface="+mj-lt"/>
            </a:rPr>
            <a:t>ДИГИТАЛНО ДОСТЪПНИ ОБЕКТИ НА КУЛТУРНОТО НАСЛЕДСТВО</a:t>
          </a:r>
          <a:r>
            <a:rPr lang="en-US" sz="1200" kern="1200" smtClean="0">
              <a:solidFill>
                <a:srgbClr val="002060"/>
              </a:solidFill>
              <a:latin typeface="+mj-lt"/>
            </a:rPr>
            <a:t>“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solidFill>
                <a:srgbClr val="002060"/>
              </a:solidFill>
              <a:latin typeface="+mj-lt"/>
            </a:rPr>
            <a:t>1 000 000 евро</a:t>
          </a:r>
          <a:endParaRPr lang="en-US" sz="1200" b="1" kern="1200">
            <a:solidFill>
              <a:srgbClr val="002060"/>
            </a:solidFill>
          </a:endParaRPr>
        </a:p>
      </dsp:txBody>
      <dsp:txXfrm>
        <a:off x="520320" y="3781891"/>
        <a:ext cx="1864573" cy="1138786"/>
      </dsp:txXfrm>
    </dsp:sp>
    <dsp:sp modelId="{8B188F26-4F47-4C52-8537-4B76DDD2067F}">
      <dsp:nvSpPr>
        <dsp:cNvPr id="0" name=""/>
        <dsp:cNvSpPr/>
      </dsp:nvSpPr>
      <dsp:spPr>
        <a:xfrm>
          <a:off x="3025146" y="372484"/>
          <a:ext cx="2419289" cy="12096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/>
            <a:t>Резултат 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/>
            <a:t>„ПОДОБРЕН ДОСТЪП ДО ИЗКУСТВА И КУЛТУРА“</a:t>
          </a:r>
          <a:endParaRPr lang="en-US" sz="1200" kern="1200"/>
        </a:p>
      </dsp:txBody>
      <dsp:txXfrm>
        <a:off x="3060575" y="407913"/>
        <a:ext cx="2348431" cy="1138786"/>
      </dsp:txXfrm>
    </dsp:sp>
    <dsp:sp modelId="{7467ACAE-3E41-4CAA-8C3F-0B11D704DC42}">
      <dsp:nvSpPr>
        <dsp:cNvPr id="0" name=""/>
        <dsp:cNvSpPr/>
      </dsp:nvSpPr>
      <dsp:spPr>
        <a:xfrm>
          <a:off x="3267075" y="1582129"/>
          <a:ext cx="241928" cy="90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33"/>
              </a:lnTo>
              <a:lnTo>
                <a:pt x="241928" y="90723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BFBCB-6EA7-4262-AB3F-C64F8D19A457}">
      <dsp:nvSpPr>
        <dsp:cNvPr id="0" name=""/>
        <dsp:cNvSpPr/>
      </dsp:nvSpPr>
      <dsp:spPr>
        <a:xfrm>
          <a:off x="3509004" y="1884540"/>
          <a:ext cx="1935431" cy="1209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>
              <a:solidFill>
                <a:srgbClr val="002060"/>
              </a:solidFill>
            </a:rPr>
            <a:t>Първа покана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smtClean="0">
              <a:solidFill>
                <a:srgbClr val="002060"/>
              </a:solidFill>
            </a:rPr>
            <a:t>1 582 353 евро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>
              <a:solidFill>
                <a:srgbClr val="002060"/>
              </a:solidFill>
            </a:rPr>
            <a:t>В процес на подписване на договори</a:t>
          </a:r>
          <a:endParaRPr lang="en-US" sz="1200" kern="1200">
            <a:solidFill>
              <a:srgbClr val="002060"/>
            </a:solidFill>
          </a:endParaRPr>
        </a:p>
      </dsp:txBody>
      <dsp:txXfrm>
        <a:off x="3544433" y="1919969"/>
        <a:ext cx="1864573" cy="1138786"/>
      </dsp:txXfrm>
    </dsp:sp>
    <dsp:sp modelId="{3175A2F7-2FF5-44AD-BC1B-45B17E666152}">
      <dsp:nvSpPr>
        <dsp:cNvPr id="0" name=""/>
        <dsp:cNvSpPr/>
      </dsp:nvSpPr>
      <dsp:spPr>
        <a:xfrm>
          <a:off x="3267075" y="1582129"/>
          <a:ext cx="241928" cy="241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89"/>
              </a:lnTo>
              <a:lnTo>
                <a:pt x="241928" y="24192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862F7-1B16-4FFA-88F5-AB7F5C1C765B}">
      <dsp:nvSpPr>
        <dsp:cNvPr id="0" name=""/>
        <dsp:cNvSpPr/>
      </dsp:nvSpPr>
      <dsp:spPr>
        <a:xfrm>
          <a:off x="3509004" y="3396596"/>
          <a:ext cx="1935431" cy="1209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0" kern="1200" smtClean="0">
              <a:solidFill>
                <a:srgbClr val="002060"/>
              </a:solidFill>
            </a:rPr>
            <a:t>Втора покана</a:t>
          </a:r>
          <a:r>
            <a:rPr lang="en-US" sz="1200" b="0" kern="1200" smtClean="0">
              <a:solidFill>
                <a:srgbClr val="002060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smtClean="0">
              <a:solidFill>
                <a:srgbClr val="002060"/>
              </a:solidFill>
            </a:rPr>
            <a:t>1 582 353 евро </a:t>
          </a:r>
          <a:endParaRPr lang="en-US" sz="1200" b="1" kern="1200" smtClean="0">
            <a:solidFill>
              <a:srgbClr val="002060"/>
            </a:solidFill>
          </a:endParaRPr>
        </a:p>
      </dsp:txBody>
      <dsp:txXfrm>
        <a:off x="3544433" y="3432025"/>
        <a:ext cx="1864573" cy="1138786"/>
      </dsp:txXfrm>
    </dsp:sp>
    <dsp:sp modelId="{448EF2E1-34DD-486D-8519-0C5619E75ECD}">
      <dsp:nvSpPr>
        <dsp:cNvPr id="0" name=""/>
        <dsp:cNvSpPr/>
      </dsp:nvSpPr>
      <dsp:spPr>
        <a:xfrm>
          <a:off x="6049258" y="372484"/>
          <a:ext cx="2419289" cy="120964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/>
            <a:t>Резултат 3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/>
            <a:t>„ПОДОБРЕНА ИНФОРМИРАНОСТ ЗА ИЗКУСТВА И КУЛТУРА НА ЕТНИЧЕСКИ И КУЛТУРНИ МАЛЦИНСТВА (ФОКУС ВЪРХУ РОМИ)“ </a:t>
          </a:r>
          <a:endParaRPr lang="en-US" sz="1200" kern="1200"/>
        </a:p>
      </dsp:txBody>
      <dsp:txXfrm>
        <a:off x="6084687" y="407913"/>
        <a:ext cx="2348431" cy="1138786"/>
      </dsp:txXfrm>
    </dsp:sp>
    <dsp:sp modelId="{D4655B35-2F32-44BC-9BA7-B45DE6750F3E}">
      <dsp:nvSpPr>
        <dsp:cNvPr id="0" name=""/>
        <dsp:cNvSpPr/>
      </dsp:nvSpPr>
      <dsp:spPr>
        <a:xfrm>
          <a:off x="6291187" y="1582129"/>
          <a:ext cx="241928" cy="90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33"/>
              </a:lnTo>
              <a:lnTo>
                <a:pt x="241928" y="90723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A34BA-0667-484B-B587-ABEBB0E69856}">
      <dsp:nvSpPr>
        <dsp:cNvPr id="0" name=""/>
        <dsp:cNvSpPr/>
      </dsp:nvSpPr>
      <dsp:spPr>
        <a:xfrm>
          <a:off x="6533116" y="1884540"/>
          <a:ext cx="1935431" cy="1209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smtClean="0">
              <a:solidFill>
                <a:srgbClr val="002060"/>
              </a:solidFill>
            </a:rPr>
            <a:t>Една покана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smtClean="0">
              <a:solidFill>
                <a:srgbClr val="002060"/>
              </a:solidFill>
            </a:rPr>
            <a:t>1 300 000 евро </a:t>
          </a:r>
        </a:p>
      </dsp:txBody>
      <dsp:txXfrm>
        <a:off x="6568545" y="1919969"/>
        <a:ext cx="1864573" cy="1138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C8024-0D53-43FF-B361-85F4FD449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54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64AD-7AA7-4116-91DF-05337B254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8098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5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27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09 април 2021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564AD-7AA7-4116-91DF-05337B2541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 април 2021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eagrants.bg/programi/kultura/dokumenti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eumis2020.government.b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hyperlink" Target="https://eumis2020.government.bg/bg/s/Procedure/Active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www.eeagrants.bg/programi/kultura/pokani/" TargetMode="External"/><Relationship Id="rId4" Type="http://schemas.openxmlformats.org/officeDocument/2006/relationships/image" Target="../media/image2.jpeg"/><Relationship Id="rId9" Type="http://schemas.openxmlformats.org/officeDocument/2006/relationships/hyperlink" Target="mailto:pa14culture@mc.government.b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microsoft.com/office/2007/relationships/diagramDrawing" Target="../diagrams/drawing1.xml"/><Relationship Id="rId5" Type="http://schemas.openxmlformats.org/officeDocument/2006/relationships/image" Target="../media/image3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jpeg"/><Relationship Id="rId9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www.eeagrants.bg/dokumenti/narchnicz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36724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ru-RU" sz="3000" b="1" err="1">
                <a:solidFill>
                  <a:srgbClr val="002060"/>
                </a:solidFill>
              </a:rPr>
              <a:t>Резултат</a:t>
            </a:r>
            <a:r>
              <a:rPr lang="ru-RU" sz="3000" b="1">
                <a:solidFill>
                  <a:srgbClr val="002060"/>
                </a:solidFill>
              </a:rPr>
              <a:t> </a:t>
            </a:r>
            <a:r>
              <a:rPr lang="ru-RU" sz="3000" b="1" smtClean="0">
                <a:solidFill>
                  <a:srgbClr val="002060"/>
                </a:solidFill>
              </a:rPr>
              <a:t>3 </a:t>
            </a:r>
            <a:r>
              <a:rPr lang="en-US" sz="3000" smtClean="0">
                <a:solidFill>
                  <a:srgbClr val="002060"/>
                </a:solidFill>
              </a:rPr>
              <a:t/>
            </a:r>
            <a:br>
              <a:rPr lang="en-US" sz="3000" smtClean="0">
                <a:solidFill>
                  <a:srgbClr val="002060"/>
                </a:solidFill>
              </a:rPr>
            </a:br>
            <a:r>
              <a:rPr lang="ru-RU" sz="3000">
                <a:solidFill>
                  <a:srgbClr val="002060"/>
                </a:solidFill>
              </a:rPr>
              <a:t>„ПОДОБРЕНА ИНФОРМИРАНОСТ ЗА ИЗКУСТВА И КУЛТУРА НА ЕТНИЧЕСКИ И КУЛТУРНИ МАЛЦИНСТВА (ФОКУС ВЪРХУ РОМИ</a:t>
            </a:r>
            <a:r>
              <a:rPr lang="ru-RU" sz="3000" smtClean="0">
                <a:solidFill>
                  <a:srgbClr val="002060"/>
                </a:solidFill>
              </a:rPr>
              <a:t>)“</a:t>
            </a:r>
            <a:r>
              <a:rPr lang="en-US" sz="3000">
                <a:solidFill>
                  <a:srgbClr val="002060"/>
                </a:solidFill>
              </a:rPr>
              <a:t/>
            </a:r>
            <a:br>
              <a:rPr lang="en-US" sz="3000">
                <a:solidFill>
                  <a:srgbClr val="002060"/>
                </a:solidFill>
              </a:rPr>
            </a:br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r>
              <a:rPr lang="ru-RU" sz="3000" b="1" smtClean="0">
                <a:solidFill>
                  <a:srgbClr val="002060"/>
                </a:solidFill>
              </a:rPr>
              <a:t>Покана </a:t>
            </a:r>
            <a:r>
              <a:rPr lang="bg-BG" sz="3000" b="1" smtClean="0">
                <a:solidFill>
                  <a:srgbClr val="002060"/>
                </a:solidFill>
              </a:rPr>
              <a:t>BGCULTURE-3.001</a:t>
            </a:r>
            <a:endParaRPr lang="en-US" sz="3000" b="1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890" y="5688449"/>
            <a:ext cx="8505078" cy="861774"/>
          </a:xfrm>
        </p:spPr>
        <p:txBody>
          <a:bodyPr wrap="square">
            <a:spAutoFit/>
          </a:bodyPr>
          <a:lstStyle/>
          <a:p>
            <a:r>
              <a:rPr lang="bg-BG" sz="2500" b="1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Програма „</a:t>
            </a:r>
            <a:r>
              <a:rPr lang="ru-RU" sz="2500" b="1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Културно предприемачество, наследство и сътрудничество“</a:t>
            </a:r>
            <a:r>
              <a:rPr lang="bg-BG" sz="2500" b="1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lang="en-US" sz="2500" b="1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</a:t>
            </a:fld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32656"/>
            <a:ext cx="2378181" cy="7137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10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smtClean="0">
                <a:solidFill>
                  <a:srgbClr val="002060"/>
                </a:solidFill>
              </a:rPr>
              <a:t>Допустими разходи (1)</a:t>
            </a:r>
            <a:endParaRPr lang="ru-RU" b="1" u="sng" smtClean="0">
              <a:solidFill>
                <a:srgbClr val="00206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161" y="1772816"/>
            <a:ext cx="8512311" cy="485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b="1" u="sng" smtClean="0">
                <a:solidFill>
                  <a:srgbClr val="002060"/>
                </a:solidFill>
              </a:rPr>
              <a:t>ПРЕКИ РАЗХОДИ:</a:t>
            </a: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err="1" smtClean="0">
                <a:solidFill>
                  <a:srgbClr val="002060"/>
                </a:solidFill>
              </a:rPr>
              <a:t>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за управление на проекта</a:t>
            </a:r>
            <a:r>
              <a:rPr lang="ru-RU" sz="1600">
                <a:solidFill>
                  <a:srgbClr val="002060"/>
                </a:solidFill>
              </a:rPr>
              <a:t> (</a:t>
            </a:r>
            <a:r>
              <a:rPr lang="ru-RU" sz="1600" err="1">
                <a:solidFill>
                  <a:srgbClr val="002060"/>
                </a:solidFill>
              </a:rPr>
              <a:t>екип</a:t>
            </a:r>
            <a:r>
              <a:rPr lang="ru-RU" sz="1600">
                <a:solidFill>
                  <a:srgbClr val="002060"/>
                </a:solidFill>
              </a:rPr>
              <a:t> по проекта), в </a:t>
            </a:r>
            <a:r>
              <a:rPr lang="ru-RU" sz="1600" err="1">
                <a:solidFill>
                  <a:srgbClr val="002060"/>
                </a:solidFill>
              </a:rPr>
              <a:t>т.ч</a:t>
            </a:r>
            <a:r>
              <a:rPr lang="ru-RU" sz="1600" smtClean="0">
                <a:solidFill>
                  <a:srgbClr val="002060"/>
                </a:solidFill>
              </a:rPr>
              <a:t>.:</a:t>
            </a: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err="1" smtClean="0">
                <a:solidFill>
                  <a:srgbClr val="002060"/>
                </a:solidFill>
              </a:rPr>
              <a:t>Възнаграждения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на </a:t>
            </a:r>
            <a:r>
              <a:rPr lang="ru-RU" sz="1600" err="1">
                <a:solidFill>
                  <a:srgbClr val="002060"/>
                </a:solidFill>
              </a:rPr>
              <a:t>екипа</a:t>
            </a:r>
            <a:r>
              <a:rPr lang="ru-RU" sz="1600">
                <a:solidFill>
                  <a:srgbClr val="002060"/>
                </a:solidFill>
              </a:rPr>
              <a:t> по управление на </a:t>
            </a:r>
            <a:r>
              <a:rPr lang="ru-RU" sz="1600" smtClean="0">
                <a:solidFill>
                  <a:srgbClr val="002060"/>
                </a:solidFill>
              </a:rPr>
              <a:t>проекта;</a:t>
            </a: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smtClean="0">
                <a:solidFill>
                  <a:srgbClr val="002060"/>
                </a:solidFill>
              </a:rPr>
              <a:t>Командировки </a:t>
            </a:r>
            <a:r>
              <a:rPr lang="ru-RU" sz="1600">
                <a:solidFill>
                  <a:srgbClr val="002060"/>
                </a:solidFill>
              </a:rPr>
              <a:t>на </a:t>
            </a:r>
            <a:r>
              <a:rPr lang="ru-RU" sz="1600" err="1">
                <a:solidFill>
                  <a:srgbClr val="002060"/>
                </a:solidFill>
              </a:rPr>
              <a:t>екипа</a:t>
            </a:r>
            <a:r>
              <a:rPr lang="ru-RU" sz="1600">
                <a:solidFill>
                  <a:srgbClr val="002060"/>
                </a:solidFill>
              </a:rPr>
              <a:t> по управление на </a:t>
            </a:r>
            <a:r>
              <a:rPr lang="ru-RU" sz="1600" smtClean="0">
                <a:solidFill>
                  <a:srgbClr val="002060"/>
                </a:solidFill>
              </a:rPr>
              <a:t>проекта.</a:t>
            </a:r>
          </a:p>
          <a:p>
            <a:pPr algn="just">
              <a:spcBef>
                <a:spcPts val="200"/>
              </a:spcBef>
            </a:pPr>
            <a:r>
              <a:rPr lang="en-US" sz="1600" b="1" smtClean="0">
                <a:solidFill>
                  <a:srgbClr val="002060"/>
                </a:solidFill>
              </a:rPr>
              <a:t>NB! </a:t>
            </a:r>
            <a:r>
              <a:rPr lang="ru-RU" sz="1600" err="1" smtClean="0">
                <a:solidFill>
                  <a:srgbClr val="002060"/>
                </a:solidFill>
              </a:rPr>
              <a:t>Общите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разходи</a:t>
            </a:r>
            <a:r>
              <a:rPr lang="ru-RU" sz="1600">
                <a:solidFill>
                  <a:srgbClr val="002060"/>
                </a:solidFill>
              </a:rPr>
              <a:t> за управление не </a:t>
            </a:r>
            <a:r>
              <a:rPr lang="ru-RU" sz="1600" err="1">
                <a:solidFill>
                  <a:srgbClr val="002060"/>
                </a:solidFill>
              </a:rPr>
              <a:t>трябва</a:t>
            </a:r>
            <a:r>
              <a:rPr lang="ru-RU" sz="1600">
                <a:solidFill>
                  <a:srgbClr val="002060"/>
                </a:solidFill>
              </a:rPr>
              <a:t> да </a:t>
            </a:r>
            <a:r>
              <a:rPr lang="ru-RU" sz="1600" err="1">
                <a:solidFill>
                  <a:srgbClr val="002060"/>
                </a:solidFill>
              </a:rPr>
              <a:t>надвишават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b="1" smtClean="0">
                <a:solidFill>
                  <a:srgbClr val="002060"/>
                </a:solidFill>
              </a:rPr>
              <a:t>15% </a:t>
            </a:r>
            <a:r>
              <a:rPr lang="ru-RU" sz="1600">
                <a:solidFill>
                  <a:srgbClr val="002060"/>
                </a:solidFill>
              </a:rPr>
              <a:t>от </a:t>
            </a:r>
            <a:r>
              <a:rPr lang="ru-RU" sz="1600" err="1">
                <a:solidFill>
                  <a:srgbClr val="002060"/>
                </a:solidFill>
              </a:rPr>
              <a:t>общите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допустими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разходи</a:t>
            </a:r>
            <a:r>
              <a:rPr lang="ru-RU" sz="1600">
                <a:solidFill>
                  <a:srgbClr val="002060"/>
                </a:solidFill>
              </a:rPr>
              <a:t> по </a:t>
            </a:r>
            <a:r>
              <a:rPr lang="ru-RU" sz="1600" smtClean="0">
                <a:solidFill>
                  <a:srgbClr val="002060"/>
                </a:solidFill>
              </a:rPr>
              <a:t>проекта.</a:t>
            </a:r>
            <a:endParaRPr lang="en-US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>
                <a:solidFill>
                  <a:srgbClr val="002060"/>
                </a:solidFill>
              </a:rPr>
              <a:t>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за </a:t>
            </a:r>
            <a:r>
              <a:rPr lang="ru-RU" sz="1600" b="1" err="1">
                <a:solidFill>
                  <a:srgbClr val="002060"/>
                </a:solidFill>
              </a:rPr>
              <a:t>експерти</a:t>
            </a:r>
            <a:r>
              <a:rPr lang="ru-RU" sz="1600">
                <a:solidFill>
                  <a:srgbClr val="002060"/>
                </a:solidFill>
              </a:rPr>
              <a:t>: </a:t>
            </a:r>
            <a:endParaRPr lang="bg-BG" sz="1600" smtClean="0">
              <a:solidFill>
                <a:srgbClr val="002060"/>
              </a:solidFill>
            </a:endParaRPr>
          </a:p>
          <a:p>
            <a:pPr algn="just">
              <a:spcBef>
                <a:spcPts val="200"/>
              </a:spcBef>
            </a:pPr>
            <a:r>
              <a:rPr lang="bg-BG" sz="1600" smtClean="0">
                <a:solidFill>
                  <a:srgbClr val="002060"/>
                </a:solidFill>
              </a:rPr>
              <a:t>- </a:t>
            </a:r>
            <a:r>
              <a:rPr lang="ru-RU" sz="1600" smtClean="0">
                <a:solidFill>
                  <a:srgbClr val="002060"/>
                </a:solidFill>
              </a:rPr>
              <a:t>възнаграждения </a:t>
            </a:r>
            <a:r>
              <a:rPr lang="ru-RU" sz="1600">
                <a:solidFill>
                  <a:srgbClr val="002060"/>
                </a:solidFill>
              </a:rPr>
              <a:t>на вътрешни експерти (персонал на бенефициента и/или партньора) и техните командировъчни разходи, както и за външни експерти, пряко свързани с изпълнението на дейностите по </a:t>
            </a:r>
            <a:r>
              <a:rPr lang="ru-RU" sz="1600" smtClean="0">
                <a:solidFill>
                  <a:srgbClr val="002060"/>
                </a:solidFill>
              </a:rPr>
              <a:t>проекта;</a:t>
            </a:r>
            <a:endParaRPr lang="bg-BG" sz="1600">
              <a:solidFill>
                <a:srgbClr val="002060"/>
              </a:solidFill>
            </a:endParaRPr>
          </a:p>
          <a:p>
            <a:pPr algn="just">
              <a:spcBef>
                <a:spcPts val="200"/>
              </a:spcBef>
            </a:pPr>
            <a:r>
              <a:rPr lang="ru-RU" sz="1600" smtClean="0">
                <a:solidFill>
                  <a:srgbClr val="002060"/>
                </a:solidFill>
              </a:rPr>
              <a:t>- командировки на </a:t>
            </a:r>
            <a:r>
              <a:rPr lang="ru-RU" sz="1600">
                <a:solidFill>
                  <a:srgbClr val="002060"/>
                </a:solidFill>
              </a:rPr>
              <a:t>експертите, пряко свързани с изпълнението на дейностите по проекта включват разходите за пътни, дневни и нощувки/квартирни разходи;</a:t>
            </a: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err="1" smtClean="0">
                <a:solidFill>
                  <a:srgbClr val="002060"/>
                </a:solidFill>
              </a:rPr>
              <a:t>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за </a:t>
            </a:r>
            <a:r>
              <a:rPr lang="ru-RU" sz="1600" b="1" smtClean="0">
                <a:solidFill>
                  <a:srgbClr val="002060"/>
                </a:solidFill>
              </a:rPr>
              <a:t>услуги:</a:t>
            </a:r>
          </a:p>
          <a:p>
            <a:pPr algn="just">
              <a:spcBef>
                <a:spcPts val="200"/>
              </a:spcBef>
            </a:pPr>
            <a:r>
              <a:rPr lang="ru-RU" sz="1600" smtClean="0">
                <a:solidFill>
                  <a:srgbClr val="002060"/>
                </a:solidFill>
              </a:rPr>
              <a:t>- </a:t>
            </a:r>
            <a:r>
              <a:rPr lang="ru-RU" sz="1600">
                <a:solidFill>
                  <a:srgbClr val="002060"/>
                </a:solidFill>
              </a:rPr>
              <a:t>разходи за транспорт;</a:t>
            </a:r>
          </a:p>
          <a:p>
            <a:pPr algn="just">
              <a:spcBef>
                <a:spcPts val="200"/>
              </a:spcBef>
            </a:pPr>
            <a:r>
              <a:rPr lang="ru-RU" sz="1600">
                <a:solidFill>
                  <a:srgbClr val="002060"/>
                </a:solidFill>
              </a:rPr>
              <a:t>- разходи за публичност и визуализация;</a:t>
            </a:r>
          </a:p>
          <a:p>
            <a:pPr algn="just">
              <a:spcBef>
                <a:spcPts val="200"/>
              </a:spcBef>
            </a:pPr>
            <a:r>
              <a:rPr lang="ru-RU" sz="1600" smtClean="0">
                <a:solidFill>
                  <a:srgbClr val="002060"/>
                </a:solidFill>
              </a:rPr>
              <a:t>- разходи </a:t>
            </a:r>
            <a:r>
              <a:rPr lang="ru-RU" sz="1600">
                <a:solidFill>
                  <a:srgbClr val="002060"/>
                </a:solidFill>
              </a:rPr>
              <a:t>за организиране на провеждане и участие в мероприятия, </a:t>
            </a:r>
            <a:r>
              <a:rPr lang="ru-RU" sz="1600" smtClean="0">
                <a:solidFill>
                  <a:srgbClr val="002060"/>
                </a:solidFill>
              </a:rPr>
              <a:t>събития;</a:t>
            </a:r>
          </a:p>
          <a:p>
            <a:pPr algn="just">
              <a:spcBef>
                <a:spcPts val="200"/>
              </a:spcBef>
            </a:pPr>
            <a:r>
              <a:rPr lang="ru-RU" sz="1600" smtClean="0">
                <a:solidFill>
                  <a:srgbClr val="002060"/>
                </a:solidFill>
              </a:rPr>
              <a:t>- разходи </a:t>
            </a:r>
            <a:r>
              <a:rPr lang="ru-RU" sz="1600">
                <a:solidFill>
                  <a:srgbClr val="002060"/>
                </a:solidFill>
              </a:rPr>
              <a:t>за организиране и провеждане на обучения;</a:t>
            </a:r>
          </a:p>
          <a:p>
            <a:pPr algn="just">
              <a:spcBef>
                <a:spcPts val="200"/>
              </a:spcBef>
            </a:pPr>
            <a:r>
              <a:rPr lang="ru-RU" sz="1600" smtClean="0">
                <a:solidFill>
                  <a:srgbClr val="002060"/>
                </a:solidFill>
              </a:rPr>
              <a:t>- други </a:t>
            </a:r>
            <a:r>
              <a:rPr lang="ru-RU" sz="1600">
                <a:solidFill>
                  <a:srgbClr val="002060"/>
                </a:solidFill>
              </a:rPr>
              <a:t>преки разходи</a:t>
            </a:r>
            <a:r>
              <a:rPr lang="ru-RU" sz="160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20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11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smtClean="0">
                <a:solidFill>
                  <a:srgbClr val="002060"/>
                </a:solidFill>
              </a:rPr>
              <a:t>Допустими разходи (2)</a:t>
            </a:r>
            <a:endParaRPr lang="ru-RU" b="1" u="sng" smtClean="0">
              <a:solidFill>
                <a:srgbClr val="00206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161" y="1772816"/>
            <a:ext cx="8512311" cy="4898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err="1" smtClean="0">
                <a:solidFill>
                  <a:srgbClr val="002060"/>
                </a:solidFill>
              </a:rPr>
              <a:t>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за </a:t>
            </a:r>
            <a:r>
              <a:rPr lang="ru-RU" sz="1600" b="1" err="1">
                <a:solidFill>
                  <a:srgbClr val="002060"/>
                </a:solidFill>
              </a:rPr>
              <a:t>текущ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 b="1" smtClean="0">
                <a:solidFill>
                  <a:srgbClr val="002060"/>
                </a:solidFill>
              </a:rPr>
              <a:t>ремонт</a:t>
            </a:r>
            <a:r>
              <a:rPr lang="ru-RU" sz="1600">
                <a:solidFill>
                  <a:srgbClr val="002060"/>
                </a:solidFill>
              </a:rPr>
              <a:t> - разходи за леки ремонтни дейности, пряко свързани с ревитализирането на вътрешно пространство и/или свързани с провеждането на културно мероприятие/събитие/инициатива.</a:t>
            </a:r>
            <a:endParaRPr lang="ru-RU" sz="160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err="1" smtClean="0">
                <a:solidFill>
                  <a:srgbClr val="002060"/>
                </a:solidFill>
              </a:rPr>
              <a:t>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за </a:t>
            </a:r>
            <a:r>
              <a:rPr lang="ru-RU" sz="1600" b="1" smtClean="0">
                <a:solidFill>
                  <a:srgbClr val="002060"/>
                </a:solidFill>
              </a:rPr>
              <a:t>материални </a:t>
            </a:r>
            <a:r>
              <a:rPr lang="ru-RU" sz="1600" b="1" err="1">
                <a:solidFill>
                  <a:srgbClr val="002060"/>
                </a:solidFill>
              </a:rPr>
              <a:t>активи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(</a:t>
            </a:r>
            <a:r>
              <a:rPr lang="bg-BG" sz="1600" b="1" smtClean="0">
                <a:solidFill>
                  <a:srgbClr val="002060"/>
                </a:solidFill>
              </a:rPr>
              <a:t>краткотрайни </a:t>
            </a:r>
            <a:r>
              <a:rPr lang="bg-BG" sz="1600" b="1">
                <a:solidFill>
                  <a:srgbClr val="002060"/>
                </a:solidFill>
              </a:rPr>
              <a:t>и дълготрайни </a:t>
            </a:r>
            <a:r>
              <a:rPr lang="bg-BG" sz="1600" b="1" smtClean="0">
                <a:solidFill>
                  <a:srgbClr val="002060"/>
                </a:solidFill>
              </a:rPr>
              <a:t>активи)</a:t>
            </a:r>
            <a:r>
              <a:rPr lang="ru-RU" sz="1600">
                <a:solidFill>
                  <a:srgbClr val="002060"/>
                </a:solidFill>
              </a:rPr>
              <a:t>. Съгласно </a:t>
            </a:r>
            <a:r>
              <a:rPr lang="ru-RU" sz="1600" smtClean="0">
                <a:solidFill>
                  <a:srgbClr val="002060"/>
                </a:solidFill>
              </a:rPr>
              <a:t>Регламента</a:t>
            </a:r>
            <a:r>
              <a:rPr lang="ru-RU" sz="1600">
                <a:solidFill>
                  <a:srgbClr val="002060"/>
                </a:solidFill>
              </a:rPr>
              <a:t>, когато цялата покупна цена на оборудването е допустима, бенефициентът трябва </a:t>
            </a:r>
            <a:r>
              <a:rPr lang="ru-RU" sz="1600" smtClean="0">
                <a:solidFill>
                  <a:srgbClr val="002060"/>
                </a:solidFill>
              </a:rPr>
              <a:t>да: а) поддържа </a:t>
            </a:r>
            <a:r>
              <a:rPr lang="ru-RU" sz="1600">
                <a:solidFill>
                  <a:srgbClr val="002060"/>
                </a:solidFill>
              </a:rPr>
              <a:t>оборудването в своя собственост за период от поне </a:t>
            </a:r>
            <a:r>
              <a:rPr lang="ru-RU" sz="1600" smtClean="0">
                <a:solidFill>
                  <a:srgbClr val="002060"/>
                </a:solidFill>
              </a:rPr>
              <a:t>5 години </a:t>
            </a:r>
            <a:r>
              <a:rPr lang="ru-RU" sz="1600">
                <a:solidFill>
                  <a:srgbClr val="002060"/>
                </a:solidFill>
              </a:rPr>
              <a:t>след </a:t>
            </a:r>
            <a:r>
              <a:rPr lang="ru-RU" sz="1600" smtClean="0">
                <a:solidFill>
                  <a:srgbClr val="002060"/>
                </a:solidFill>
              </a:rPr>
              <a:t>края на </a:t>
            </a:r>
            <a:r>
              <a:rPr lang="ru-RU" sz="1600">
                <a:solidFill>
                  <a:srgbClr val="002060"/>
                </a:solidFill>
              </a:rPr>
              <a:t>проекта и </a:t>
            </a:r>
            <a:r>
              <a:rPr lang="ru-RU" sz="1600" smtClean="0">
                <a:solidFill>
                  <a:srgbClr val="002060"/>
                </a:solidFill>
              </a:rPr>
              <a:t>да го използва в </a:t>
            </a:r>
            <a:r>
              <a:rPr lang="ru-RU" sz="1600">
                <a:solidFill>
                  <a:srgbClr val="002060"/>
                </a:solidFill>
              </a:rPr>
              <a:t>полза на общите цели на проекта </a:t>
            </a:r>
            <a:r>
              <a:rPr lang="ru-RU" sz="1600" smtClean="0">
                <a:solidFill>
                  <a:srgbClr val="002060"/>
                </a:solidFill>
              </a:rPr>
              <a:t>5 години след това; б) поддържа </a:t>
            </a:r>
            <a:r>
              <a:rPr lang="ru-RU" sz="1600">
                <a:solidFill>
                  <a:srgbClr val="002060"/>
                </a:solidFill>
              </a:rPr>
              <a:t>оборудването </a:t>
            </a:r>
            <a:r>
              <a:rPr lang="ru-RU" sz="1600" smtClean="0">
                <a:solidFill>
                  <a:srgbClr val="002060"/>
                </a:solidFill>
              </a:rPr>
              <a:t>застраховано </a:t>
            </a:r>
            <a:r>
              <a:rPr lang="ru-RU" sz="1600">
                <a:solidFill>
                  <a:srgbClr val="002060"/>
                </a:solidFill>
              </a:rPr>
              <a:t>по време на изпълнението на </a:t>
            </a:r>
            <a:r>
              <a:rPr lang="ru-RU" sz="1600" smtClean="0">
                <a:solidFill>
                  <a:srgbClr val="002060"/>
                </a:solidFill>
              </a:rPr>
              <a:t>проекта и поне 5 години </a:t>
            </a:r>
            <a:r>
              <a:rPr lang="ru-RU" sz="1600">
                <a:solidFill>
                  <a:srgbClr val="002060"/>
                </a:solidFill>
              </a:rPr>
              <a:t>след </a:t>
            </a:r>
            <a:r>
              <a:rPr lang="ru-RU" sz="1600" smtClean="0">
                <a:solidFill>
                  <a:srgbClr val="002060"/>
                </a:solidFill>
              </a:rPr>
              <a:t>края му; </a:t>
            </a:r>
            <a:r>
              <a:rPr lang="ru-RU" sz="1600">
                <a:solidFill>
                  <a:srgbClr val="002060"/>
                </a:solidFill>
              </a:rPr>
              <a:t>и </a:t>
            </a:r>
            <a:r>
              <a:rPr lang="ru-RU" sz="1600" smtClean="0">
                <a:solidFill>
                  <a:srgbClr val="002060"/>
                </a:solidFill>
              </a:rPr>
              <a:t>в</a:t>
            </a:r>
            <a:r>
              <a:rPr lang="ru-RU" sz="1600">
                <a:solidFill>
                  <a:srgbClr val="002060"/>
                </a:solidFill>
              </a:rPr>
              <a:t>) заделя </a:t>
            </a:r>
            <a:r>
              <a:rPr lang="ru-RU" sz="1600" smtClean="0">
                <a:solidFill>
                  <a:srgbClr val="002060"/>
                </a:solidFill>
              </a:rPr>
              <a:t>ресурси </a:t>
            </a:r>
            <a:r>
              <a:rPr lang="ru-RU" sz="1600">
                <a:solidFill>
                  <a:srgbClr val="002060"/>
                </a:solidFill>
              </a:rPr>
              <a:t>за поддръжката на оборудването за поне </a:t>
            </a:r>
            <a:r>
              <a:rPr lang="ru-RU" sz="1600" smtClean="0">
                <a:solidFill>
                  <a:srgbClr val="002060"/>
                </a:solidFill>
              </a:rPr>
              <a:t>5 години </a:t>
            </a:r>
            <a:r>
              <a:rPr lang="ru-RU" sz="1600">
                <a:solidFill>
                  <a:srgbClr val="002060"/>
                </a:solidFill>
              </a:rPr>
              <a:t>след </a:t>
            </a:r>
            <a:r>
              <a:rPr lang="ru-RU" sz="1600" smtClean="0">
                <a:solidFill>
                  <a:srgbClr val="002060"/>
                </a:solidFill>
              </a:rPr>
              <a:t>края на </a:t>
            </a:r>
            <a:r>
              <a:rPr lang="ru-RU" sz="1600">
                <a:solidFill>
                  <a:srgbClr val="002060"/>
                </a:solidFill>
              </a:rPr>
              <a:t>проекта.</a:t>
            </a: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err="1">
                <a:solidFill>
                  <a:srgbClr val="002060"/>
                </a:solidFill>
              </a:rPr>
              <a:t>Разходи</a:t>
            </a:r>
            <a:r>
              <a:rPr lang="ru-RU" sz="1600" b="1">
                <a:solidFill>
                  <a:srgbClr val="002060"/>
                </a:solidFill>
              </a:rPr>
              <a:t> за нематериални активи </a:t>
            </a:r>
            <a:r>
              <a:rPr lang="ru-RU" sz="1600">
                <a:solidFill>
                  <a:srgbClr val="002060"/>
                </a:solidFill>
              </a:rPr>
              <a:t>–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закупуване на софтуери, патенти, лицензи и други НМА.</a:t>
            </a:r>
          </a:p>
          <a:p>
            <a:pPr algn="just">
              <a:spcBef>
                <a:spcPts val="200"/>
              </a:spcBef>
            </a:pPr>
            <a:r>
              <a:rPr lang="en-US" sz="1600" b="1" u="sng" smtClean="0">
                <a:solidFill>
                  <a:srgbClr val="002060"/>
                </a:solidFill>
              </a:rPr>
              <a:t>NB! </a:t>
            </a:r>
            <a:r>
              <a:rPr lang="bg-BG" sz="1600" u="sng" smtClean="0">
                <a:solidFill>
                  <a:srgbClr val="002060"/>
                </a:solidFill>
              </a:rPr>
              <a:t>Общо </a:t>
            </a:r>
            <a:r>
              <a:rPr lang="bg-BG" sz="1600" u="sng">
                <a:solidFill>
                  <a:srgbClr val="002060"/>
                </a:solidFill>
              </a:rPr>
              <a:t>разходите за </a:t>
            </a:r>
            <a:r>
              <a:rPr lang="bg-BG" sz="1600" b="1" u="sng">
                <a:solidFill>
                  <a:srgbClr val="002060"/>
                </a:solidFill>
              </a:rPr>
              <a:t>текущ ремонт, </a:t>
            </a:r>
            <a:r>
              <a:rPr lang="bg-BG" sz="1600" u="sng">
                <a:solidFill>
                  <a:srgbClr val="002060"/>
                </a:solidFill>
              </a:rPr>
              <a:t>за </a:t>
            </a:r>
            <a:r>
              <a:rPr lang="bg-BG" sz="1600" b="1" u="sng" smtClean="0">
                <a:solidFill>
                  <a:srgbClr val="002060"/>
                </a:solidFill>
              </a:rPr>
              <a:t>материални </a:t>
            </a:r>
            <a:r>
              <a:rPr lang="bg-BG" sz="1600" b="1" u="sng">
                <a:solidFill>
                  <a:srgbClr val="002060"/>
                </a:solidFill>
              </a:rPr>
              <a:t>и нематериални активи </a:t>
            </a:r>
            <a:r>
              <a:rPr lang="bg-BG" sz="1600" b="1" u="sng" smtClean="0">
                <a:solidFill>
                  <a:srgbClr val="002060"/>
                </a:solidFill>
              </a:rPr>
              <a:t>не </a:t>
            </a:r>
            <a:r>
              <a:rPr lang="bg-BG" sz="1600" b="1" u="sng">
                <a:solidFill>
                  <a:srgbClr val="002060"/>
                </a:solidFill>
              </a:rPr>
              <a:t>могат да надвишават </a:t>
            </a:r>
            <a:r>
              <a:rPr lang="bg-BG" sz="1600" b="1" u="sng" smtClean="0">
                <a:solidFill>
                  <a:srgbClr val="002060"/>
                </a:solidFill>
              </a:rPr>
              <a:t>20% </a:t>
            </a:r>
            <a:r>
              <a:rPr lang="bg-BG" sz="1600" u="sng">
                <a:solidFill>
                  <a:srgbClr val="002060"/>
                </a:solidFill>
              </a:rPr>
              <a:t>от общите допустими разходи по проекта</a:t>
            </a:r>
            <a:r>
              <a:rPr lang="bg-BG" sz="1600" b="1" u="sng" smtClean="0">
                <a:solidFill>
                  <a:srgbClr val="002060"/>
                </a:solidFill>
              </a:rPr>
              <a:t>.</a:t>
            </a:r>
            <a:r>
              <a:rPr lang="bg-BG" sz="1600" b="1" u="sng">
                <a:solidFill>
                  <a:srgbClr val="002060"/>
                </a:solidFill>
              </a:rPr>
              <a:t> </a:t>
            </a:r>
            <a:endParaRPr lang="bg-BG" sz="1600" b="1" u="sng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bg-BG" sz="1600" b="1" smtClean="0">
                <a:solidFill>
                  <a:srgbClr val="002060"/>
                </a:solidFill>
              </a:rPr>
              <a:t>Разходи за такси </a:t>
            </a:r>
            <a:r>
              <a:rPr lang="ru-RU" sz="1600">
                <a:solidFill>
                  <a:srgbClr val="002060"/>
                </a:solidFill>
              </a:rPr>
              <a:t>(разрешителни пряко свързани с реализацията на културни прояви/събития/мероприятия/инициативи)</a:t>
            </a:r>
            <a:r>
              <a:rPr lang="bg-BG" sz="1600" smtClean="0">
                <a:solidFill>
                  <a:srgbClr val="002060"/>
                </a:solidFill>
              </a:rPr>
              <a:t>.</a:t>
            </a:r>
            <a:endParaRPr lang="bg-BG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200"/>
              </a:spcBef>
              <a:buFont typeface="Wingdings" pitchFamily="2" charset="2"/>
              <a:buChar char="v"/>
            </a:pPr>
            <a:r>
              <a:rPr lang="ru-RU" sz="1600" b="1" u="sng" smtClean="0">
                <a:solidFill>
                  <a:srgbClr val="002060"/>
                </a:solidFill>
              </a:rPr>
              <a:t>НЕПРЕКИ РАЗХОДИ</a:t>
            </a:r>
            <a:r>
              <a:rPr lang="ru-RU" sz="1600" b="1" smtClean="0">
                <a:solidFill>
                  <a:srgbClr val="002060"/>
                </a:solidFill>
              </a:rPr>
              <a:t> </a:t>
            </a:r>
            <a:r>
              <a:rPr lang="ru-RU" sz="1600" smtClean="0">
                <a:solidFill>
                  <a:srgbClr val="002060"/>
                </a:solidFill>
              </a:rPr>
              <a:t>- административни </a:t>
            </a:r>
            <a:r>
              <a:rPr lang="ru-RU" sz="1600">
                <a:solidFill>
                  <a:srgbClr val="002060"/>
                </a:solidFill>
              </a:rPr>
              <a:t>разходи (отопление, комунални разходи и други</a:t>
            </a:r>
            <a:r>
              <a:rPr lang="ru-RU" sz="1600" smtClean="0">
                <a:solidFill>
                  <a:srgbClr val="002060"/>
                </a:solidFill>
              </a:rPr>
              <a:t>)</a:t>
            </a:r>
            <a:r>
              <a:rPr lang="en-US" sz="1600" smtClean="0">
                <a:solidFill>
                  <a:srgbClr val="002060"/>
                </a:solidFill>
              </a:rPr>
              <a:t>.</a:t>
            </a:r>
            <a:r>
              <a:rPr lang="bg-BG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Методът за изчисляване на непреките разходи на проектния партньор трябва да бъде конкретизиран в партньорското споразумение. Бенефициентите и партньорите им могат да определят своите непреки разходи чрез един от </a:t>
            </a:r>
            <a:r>
              <a:rPr lang="ru-RU" sz="1600" smtClean="0">
                <a:solidFill>
                  <a:srgbClr val="002060"/>
                </a:solidFill>
              </a:rPr>
              <a:t>методите, посочени в т. 10.1 от Насоките.</a:t>
            </a:r>
            <a:endParaRPr lang="bg-BG" sz="1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12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smtClean="0">
                <a:solidFill>
                  <a:srgbClr val="002060"/>
                </a:solidFill>
              </a:rPr>
              <a:t>Недопустими (изключени) разходи</a:t>
            </a:r>
            <a:endParaRPr lang="ru-RU" b="1" u="sng" smtClean="0">
              <a:solidFill>
                <a:srgbClr val="00206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161" y="1844824"/>
            <a:ext cx="8512311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лихва </a:t>
            </a:r>
            <a:r>
              <a:rPr lang="ru-RU" sz="1600" err="1">
                <a:solidFill>
                  <a:srgbClr val="002060"/>
                </a:solidFill>
              </a:rPr>
              <a:t>върху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дългове</a:t>
            </a:r>
            <a:r>
              <a:rPr lang="ru-RU" sz="1600">
                <a:solidFill>
                  <a:srgbClr val="002060"/>
                </a:solidFill>
              </a:rPr>
              <a:t>, такси за </a:t>
            </a:r>
            <a:r>
              <a:rPr lang="ru-RU" sz="1600" err="1">
                <a:solidFill>
                  <a:srgbClr val="002060"/>
                </a:solidFill>
              </a:rPr>
              <a:t>обслужване</a:t>
            </a:r>
            <a:r>
              <a:rPr lang="ru-RU" sz="1600">
                <a:solidFill>
                  <a:srgbClr val="002060"/>
                </a:solidFill>
              </a:rPr>
              <a:t> на </a:t>
            </a:r>
            <a:r>
              <a:rPr lang="ru-RU" sz="1600" err="1">
                <a:solidFill>
                  <a:srgbClr val="002060"/>
                </a:solidFill>
              </a:rPr>
              <a:t>дългове</a:t>
            </a:r>
            <a:r>
              <a:rPr lang="ru-RU" sz="1600">
                <a:solidFill>
                  <a:srgbClr val="002060"/>
                </a:solidFill>
              </a:rPr>
              <a:t> и такси за </a:t>
            </a:r>
            <a:r>
              <a:rPr lang="ru-RU" sz="1600" err="1">
                <a:solidFill>
                  <a:srgbClr val="002060"/>
                </a:solidFill>
              </a:rPr>
              <a:t>забавени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плащания</a:t>
            </a:r>
            <a:r>
              <a:rPr lang="ru-RU" sz="160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такси </a:t>
            </a:r>
            <a:r>
              <a:rPr lang="ru-RU" sz="1600">
                <a:solidFill>
                  <a:srgbClr val="002060"/>
                </a:solidFill>
              </a:rPr>
              <a:t>за </a:t>
            </a:r>
            <a:r>
              <a:rPr lang="ru-RU" sz="1600" err="1">
                <a:solidFill>
                  <a:srgbClr val="002060"/>
                </a:solidFill>
              </a:rPr>
              <a:t>финансови</a:t>
            </a:r>
            <a:r>
              <a:rPr lang="ru-RU" sz="1600">
                <a:solidFill>
                  <a:srgbClr val="002060"/>
                </a:solidFill>
              </a:rPr>
              <a:t> трансакции и </a:t>
            </a:r>
            <a:r>
              <a:rPr lang="ru-RU" sz="1600" err="1">
                <a:solidFill>
                  <a:srgbClr val="002060"/>
                </a:solidFill>
              </a:rPr>
              <a:t>други</a:t>
            </a:r>
            <a:r>
              <a:rPr lang="ru-RU" sz="1600">
                <a:solidFill>
                  <a:srgbClr val="002060"/>
                </a:solidFill>
              </a:rPr>
              <a:t> чисто </a:t>
            </a:r>
            <a:r>
              <a:rPr lang="ru-RU" sz="1600" err="1">
                <a:solidFill>
                  <a:srgbClr val="002060"/>
                </a:solidFill>
              </a:rPr>
              <a:t>финансови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 smtClean="0">
                <a:solidFill>
                  <a:srgbClr val="002060"/>
                </a:solidFill>
              </a:rPr>
              <a:t>разходи</a:t>
            </a:r>
            <a:r>
              <a:rPr lang="ru-RU" sz="1600" smtClean="0">
                <a:solidFill>
                  <a:srgbClr val="002060"/>
                </a:solidFill>
              </a:rPr>
              <a:t>;</a:t>
            </a:r>
            <a:endParaRPr lang="ru-RU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разпоредби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за загуби или </a:t>
            </a:r>
            <a:r>
              <a:rPr lang="ru-RU" sz="1600" err="1">
                <a:solidFill>
                  <a:srgbClr val="002060"/>
                </a:solidFill>
              </a:rPr>
              <a:t>потенциални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бъдещи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отговорности</a:t>
            </a:r>
            <a:r>
              <a:rPr lang="ru-RU" sz="160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загуби </a:t>
            </a:r>
            <a:r>
              <a:rPr lang="ru-RU" sz="1600" err="1">
                <a:solidFill>
                  <a:srgbClr val="002060"/>
                </a:solidFill>
              </a:rPr>
              <a:t>във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връзка</a:t>
            </a:r>
            <a:r>
              <a:rPr lang="ru-RU" sz="1600">
                <a:solidFill>
                  <a:srgbClr val="002060"/>
                </a:solidFill>
              </a:rPr>
              <a:t> с </a:t>
            </a:r>
            <a:r>
              <a:rPr lang="ru-RU" sz="1600" err="1">
                <a:solidFill>
                  <a:srgbClr val="002060"/>
                </a:solidFill>
              </a:rPr>
              <a:t>обменни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курсове</a:t>
            </a:r>
            <a:r>
              <a:rPr lang="ru-RU" sz="160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подлежащ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на </a:t>
            </a:r>
            <a:r>
              <a:rPr lang="ru-RU" sz="1600" err="1">
                <a:solidFill>
                  <a:srgbClr val="002060"/>
                </a:solidFill>
              </a:rPr>
              <a:t>възстановяване</a:t>
            </a:r>
            <a:r>
              <a:rPr lang="ru-RU" sz="1600">
                <a:solidFill>
                  <a:srgbClr val="002060"/>
                </a:solidFill>
              </a:rPr>
              <a:t> ДДС;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разходи</a:t>
            </a:r>
            <a:r>
              <a:rPr lang="ru-RU" sz="1600">
                <a:solidFill>
                  <a:srgbClr val="002060"/>
                </a:solidFill>
              </a:rPr>
              <a:t>, </a:t>
            </a:r>
            <a:r>
              <a:rPr lang="ru-RU" sz="1600" err="1">
                <a:solidFill>
                  <a:srgbClr val="002060"/>
                </a:solidFill>
              </a:rPr>
              <a:t>които</a:t>
            </a:r>
            <a:r>
              <a:rPr lang="ru-RU" sz="1600">
                <a:solidFill>
                  <a:srgbClr val="002060"/>
                </a:solidFill>
              </a:rPr>
              <a:t> се </a:t>
            </a:r>
            <a:r>
              <a:rPr lang="ru-RU" sz="1600" err="1">
                <a:solidFill>
                  <a:srgbClr val="002060"/>
                </a:solidFill>
              </a:rPr>
              <a:t>покриват</a:t>
            </a:r>
            <a:r>
              <a:rPr lang="ru-RU" sz="1600">
                <a:solidFill>
                  <a:srgbClr val="002060"/>
                </a:solidFill>
              </a:rPr>
              <a:t> от </a:t>
            </a:r>
            <a:r>
              <a:rPr lang="ru-RU" sz="1600" err="1">
                <a:solidFill>
                  <a:srgbClr val="002060"/>
                </a:solidFill>
              </a:rPr>
              <a:t>други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източници</a:t>
            </a:r>
            <a:r>
              <a:rPr lang="ru-RU" sz="160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глоби</a:t>
            </a:r>
            <a:r>
              <a:rPr lang="ru-RU" sz="1600">
                <a:solidFill>
                  <a:srgbClr val="002060"/>
                </a:solidFill>
              </a:rPr>
              <a:t>, неустойки и </a:t>
            </a:r>
            <a:r>
              <a:rPr lang="ru-RU" sz="1600" err="1">
                <a:solidFill>
                  <a:srgbClr val="002060"/>
                </a:solidFill>
              </a:rPr>
              <a:t>разходи</a:t>
            </a:r>
            <a:r>
              <a:rPr lang="ru-RU" sz="1600">
                <a:solidFill>
                  <a:srgbClr val="002060"/>
                </a:solidFill>
              </a:rPr>
              <a:t> за </a:t>
            </a:r>
            <a:r>
              <a:rPr lang="ru-RU" sz="1600" err="1">
                <a:solidFill>
                  <a:srgbClr val="002060"/>
                </a:solidFill>
              </a:rPr>
              <a:t>съдебни</a:t>
            </a:r>
            <a:r>
              <a:rPr lang="ru-RU" sz="1600">
                <a:solidFill>
                  <a:srgbClr val="002060"/>
                </a:solidFill>
              </a:rPr>
              <a:t> производства, </a:t>
            </a:r>
            <a:r>
              <a:rPr lang="ru-RU" sz="1600" err="1">
                <a:solidFill>
                  <a:srgbClr val="002060"/>
                </a:solidFill>
              </a:rPr>
              <a:t>освен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когато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съдебното</a:t>
            </a:r>
            <a:r>
              <a:rPr lang="ru-RU" sz="1600">
                <a:solidFill>
                  <a:srgbClr val="002060"/>
                </a:solidFill>
              </a:rPr>
              <a:t> производство е неразделен и необходим компонент за </a:t>
            </a:r>
            <a:r>
              <a:rPr lang="ru-RU" sz="1600" err="1">
                <a:solidFill>
                  <a:srgbClr val="002060"/>
                </a:solidFill>
              </a:rPr>
              <a:t>постигането</a:t>
            </a:r>
            <a:r>
              <a:rPr lang="ru-RU" sz="1600">
                <a:solidFill>
                  <a:srgbClr val="002060"/>
                </a:solidFill>
              </a:rPr>
              <a:t> на </a:t>
            </a:r>
            <a:r>
              <a:rPr lang="ru-RU" sz="1600" err="1">
                <a:solidFill>
                  <a:srgbClr val="002060"/>
                </a:solidFill>
              </a:rPr>
              <a:t>резултатите</a:t>
            </a:r>
            <a:r>
              <a:rPr lang="ru-RU" sz="1600">
                <a:solidFill>
                  <a:srgbClr val="002060"/>
                </a:solidFill>
              </a:rPr>
              <a:t> от проекта</a:t>
            </a:r>
            <a:r>
              <a:rPr lang="ru-RU" sz="1600" smtClean="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разходи </a:t>
            </a:r>
            <a:r>
              <a:rPr lang="ru-RU" sz="1600">
                <a:solidFill>
                  <a:srgbClr val="002060"/>
                </a:solidFill>
              </a:rPr>
              <a:t>за данъци и такси с изключение на тези, които произлизат директно от изпълнението на дейностите по проекта;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разходи </a:t>
            </a:r>
            <a:r>
              <a:rPr lang="ru-RU" sz="1600">
                <a:solidFill>
                  <a:srgbClr val="002060"/>
                </a:solidFill>
              </a:rPr>
              <a:t>за лизинг на активи;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разходи </a:t>
            </a:r>
            <a:r>
              <a:rPr lang="ru-RU" sz="1600">
                <a:solidFill>
                  <a:srgbClr val="002060"/>
                </a:solidFill>
              </a:rPr>
              <a:t>за придобиване на моторни превозни средства;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разходи</a:t>
            </a:r>
            <a:r>
              <a:rPr lang="ru-RU" sz="1600">
                <a:solidFill>
                  <a:srgbClr val="002060"/>
                </a:solidFill>
              </a:rPr>
              <a:t>, възникнали вследствие на промяна, която не е докладвана и одобрена от Програмния оператор или е докладвана ненавременно;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всички </a:t>
            </a:r>
            <a:r>
              <a:rPr lang="ru-RU" sz="1600">
                <a:solidFill>
                  <a:srgbClr val="002060"/>
                </a:solidFill>
              </a:rPr>
              <a:t>разходи, които не попадат в обхвата на допустимите дейности по настоящата покана</a:t>
            </a:r>
            <a:r>
              <a:rPr lang="ru-RU" sz="1600" smtClean="0">
                <a:solidFill>
                  <a:srgbClr val="002060"/>
                </a:solidFill>
              </a:rPr>
              <a:t>.</a:t>
            </a:r>
            <a:endParaRPr lang="ru-RU" sz="1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13</a:t>
            </a:fld>
            <a:endParaRPr lang="bg-BG"/>
          </a:p>
        </p:txBody>
      </p:sp>
      <p:sp>
        <p:nvSpPr>
          <p:cNvPr id="15" name="TextBox 14"/>
          <p:cNvSpPr txBox="1"/>
          <p:nvPr/>
        </p:nvSpPr>
        <p:spPr>
          <a:xfrm>
            <a:off x="308161" y="1916832"/>
            <a:ext cx="8512311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err="1" smtClean="0">
                <a:solidFill>
                  <a:srgbClr val="002060"/>
                </a:solidFill>
              </a:rPr>
              <a:t>Оценката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>
                <a:solidFill>
                  <a:srgbClr val="002060"/>
                </a:solidFill>
              </a:rPr>
              <a:t>и </a:t>
            </a:r>
            <a:r>
              <a:rPr lang="ru-RU" err="1">
                <a:solidFill>
                  <a:srgbClr val="002060"/>
                </a:solidFill>
              </a:rPr>
              <a:t>подборът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проектните</a:t>
            </a:r>
            <a:r>
              <a:rPr lang="ru-RU">
                <a:solidFill>
                  <a:srgbClr val="002060"/>
                </a:solidFill>
              </a:rPr>
              <a:t> предложения </a:t>
            </a:r>
            <a:r>
              <a:rPr lang="ru-RU" err="1" smtClean="0">
                <a:solidFill>
                  <a:srgbClr val="002060"/>
                </a:solidFill>
              </a:rPr>
              <a:t>имат</a:t>
            </a:r>
            <a:r>
              <a:rPr lang="ru-RU" smtClean="0">
                <a:solidFill>
                  <a:srgbClr val="002060"/>
                </a:solidFill>
              </a:rPr>
              <a:t> три </a:t>
            </a:r>
            <a:r>
              <a:rPr lang="ru-RU" err="1">
                <a:solidFill>
                  <a:srgbClr val="002060"/>
                </a:solidFill>
              </a:rPr>
              <a:t>етапа</a:t>
            </a:r>
            <a:r>
              <a:rPr lang="ru-RU">
                <a:solidFill>
                  <a:srgbClr val="002060"/>
                </a:solidFill>
              </a:rPr>
              <a:t>: </a:t>
            </a:r>
            <a:endParaRPr lang="ru-RU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rabicParenR"/>
            </a:pPr>
            <a:r>
              <a:rPr lang="ru-RU" smtClean="0">
                <a:solidFill>
                  <a:srgbClr val="002060"/>
                </a:solidFill>
              </a:rPr>
              <a:t>Оценка </a:t>
            </a:r>
            <a:r>
              <a:rPr lang="ru-RU">
                <a:solidFill>
                  <a:srgbClr val="002060"/>
                </a:solidFill>
              </a:rPr>
              <a:t>за административно </a:t>
            </a:r>
            <a:r>
              <a:rPr lang="ru-RU" err="1">
                <a:solidFill>
                  <a:srgbClr val="002060"/>
                </a:solidFill>
              </a:rPr>
              <a:t>съответствие</a:t>
            </a:r>
            <a:r>
              <a:rPr lang="ru-RU">
                <a:solidFill>
                  <a:srgbClr val="002060"/>
                </a:solidFill>
              </a:rPr>
              <a:t> и </a:t>
            </a:r>
            <a:r>
              <a:rPr lang="ru-RU" err="1">
                <a:solidFill>
                  <a:srgbClr val="002060"/>
                </a:solidFill>
              </a:rPr>
              <a:t>допустимост</a:t>
            </a:r>
            <a:r>
              <a:rPr lang="ru-RU">
                <a:solidFill>
                  <a:srgbClr val="002060"/>
                </a:solidFill>
              </a:rPr>
              <a:t> (ОАСД); </a:t>
            </a:r>
            <a:endParaRPr lang="ru-RU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rabicParenR"/>
            </a:pPr>
            <a:r>
              <a:rPr lang="ru-RU" err="1" smtClean="0">
                <a:solidFill>
                  <a:srgbClr val="002060"/>
                </a:solidFill>
              </a:rPr>
              <a:t>Техническа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>
                <a:solidFill>
                  <a:srgbClr val="002060"/>
                </a:solidFill>
              </a:rPr>
              <a:t>и финансова оценка (ТФО) </a:t>
            </a:r>
            <a:endParaRPr lang="ru-RU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rabicParenR"/>
            </a:pPr>
            <a:r>
              <a:rPr lang="ru-RU" smtClean="0">
                <a:solidFill>
                  <a:srgbClr val="002060"/>
                </a:solidFill>
              </a:rPr>
              <a:t>Комитет </a:t>
            </a:r>
            <a:r>
              <a:rPr lang="ru-RU">
                <a:solidFill>
                  <a:srgbClr val="002060"/>
                </a:solidFill>
              </a:rPr>
              <a:t>за подбор на проекти (КПП).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mtClean="0">
                <a:solidFill>
                  <a:srgbClr val="002060"/>
                </a:solidFill>
              </a:rPr>
              <a:t>За </a:t>
            </a:r>
            <a:r>
              <a:rPr lang="ru-RU" err="1">
                <a:solidFill>
                  <a:srgbClr val="002060"/>
                </a:solidFill>
              </a:rPr>
              <a:t>оценката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заявленията</a:t>
            </a:r>
            <a:r>
              <a:rPr lang="ru-RU">
                <a:solidFill>
                  <a:srgbClr val="002060"/>
                </a:solidFill>
              </a:rPr>
              <a:t> за </a:t>
            </a:r>
            <a:r>
              <a:rPr lang="ru-RU" err="1">
                <a:solidFill>
                  <a:srgbClr val="002060"/>
                </a:solidFill>
              </a:rPr>
              <a:t>кандидатстване</a:t>
            </a:r>
            <a:r>
              <a:rPr lang="ru-RU">
                <a:solidFill>
                  <a:srgbClr val="002060"/>
                </a:solidFill>
              </a:rPr>
              <a:t> ПО </a:t>
            </a:r>
            <a:r>
              <a:rPr lang="ru-RU" err="1">
                <a:solidFill>
                  <a:srgbClr val="002060"/>
                </a:solidFill>
              </a:rPr>
              <a:t>създава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Оценителна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комисия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която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включва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Председател</a:t>
            </a:r>
            <a:r>
              <a:rPr lang="ru-RU">
                <a:solidFill>
                  <a:srgbClr val="002060"/>
                </a:solidFill>
              </a:rPr>
              <a:t> без право на глас, </a:t>
            </a:r>
            <a:r>
              <a:rPr lang="ru-RU" err="1">
                <a:solidFill>
                  <a:srgbClr val="002060"/>
                </a:solidFill>
              </a:rPr>
              <a:t>Секретар</a:t>
            </a:r>
            <a:r>
              <a:rPr lang="ru-RU">
                <a:solidFill>
                  <a:srgbClr val="002060"/>
                </a:solidFill>
              </a:rPr>
              <a:t> без право на глас и </a:t>
            </a:r>
            <a:r>
              <a:rPr lang="ru-RU" err="1">
                <a:solidFill>
                  <a:srgbClr val="002060"/>
                </a:solidFill>
              </a:rPr>
              <a:t>експерти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които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извършват</a:t>
            </a:r>
            <a:r>
              <a:rPr lang="ru-RU">
                <a:solidFill>
                  <a:srgbClr val="002060"/>
                </a:solidFill>
              </a:rPr>
              <a:t> ОАСД и </a:t>
            </a:r>
            <a:r>
              <a:rPr lang="ru-RU" smtClean="0">
                <a:solidFill>
                  <a:srgbClr val="002060"/>
                </a:solidFill>
              </a:rPr>
              <a:t>ТФО (за </a:t>
            </a:r>
            <a:r>
              <a:rPr lang="ru-RU">
                <a:solidFill>
                  <a:srgbClr val="002060"/>
                </a:solidFill>
              </a:rPr>
              <a:t>ТФО </a:t>
            </a:r>
            <a:r>
              <a:rPr lang="ru-RU" err="1">
                <a:solidFill>
                  <a:srgbClr val="002060"/>
                </a:solidFill>
              </a:rPr>
              <a:t>поне</a:t>
            </a:r>
            <a:r>
              <a:rPr lang="ru-RU">
                <a:solidFill>
                  <a:srgbClr val="002060"/>
                </a:solidFill>
              </a:rPr>
              <a:t> 50% от </a:t>
            </a:r>
            <a:r>
              <a:rPr lang="ru-RU" err="1">
                <a:solidFill>
                  <a:srgbClr val="002060"/>
                </a:solidFill>
              </a:rPr>
              <a:t>оценяващите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експерти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са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независими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спрямо</a:t>
            </a:r>
            <a:r>
              <a:rPr lang="ru-RU">
                <a:solidFill>
                  <a:srgbClr val="002060"/>
                </a:solidFill>
              </a:rPr>
              <a:t> ПО и </a:t>
            </a:r>
            <a:r>
              <a:rPr lang="ru-RU" smtClean="0">
                <a:solidFill>
                  <a:srgbClr val="002060"/>
                </a:solidFill>
              </a:rPr>
              <a:t>КПП).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bg-BG" smtClean="0">
                <a:solidFill>
                  <a:srgbClr val="002060"/>
                </a:solidFill>
              </a:rPr>
              <a:t>Само </a:t>
            </a:r>
            <a:r>
              <a:rPr lang="bg-BG">
                <a:solidFill>
                  <a:srgbClr val="002060"/>
                </a:solidFill>
              </a:rPr>
              <a:t>проектни предложения, преминали етапа на административно съответствие, могат да бъдат оценявани за </a:t>
            </a:r>
            <a:r>
              <a:rPr lang="bg-BG" smtClean="0">
                <a:solidFill>
                  <a:srgbClr val="002060"/>
                </a:solidFill>
              </a:rPr>
              <a:t>допустимост.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bg-BG" smtClean="0">
                <a:solidFill>
                  <a:srgbClr val="002060"/>
                </a:solidFill>
              </a:rPr>
              <a:t>Само </a:t>
            </a:r>
            <a:r>
              <a:rPr lang="bg-BG">
                <a:solidFill>
                  <a:srgbClr val="002060"/>
                </a:solidFill>
              </a:rPr>
              <a:t>проектни предложения, преминали етапа на ОАСД, могат да достигнат етапа на </a:t>
            </a:r>
            <a:r>
              <a:rPr lang="bg-BG" smtClean="0">
                <a:solidFill>
                  <a:srgbClr val="002060"/>
                </a:solidFill>
              </a:rPr>
              <a:t>ТФО.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bg-BG" smtClean="0">
                <a:solidFill>
                  <a:srgbClr val="002060"/>
                </a:solidFill>
              </a:rPr>
              <a:t>Кандидат</a:t>
            </a:r>
            <a:r>
              <a:rPr lang="bg-BG">
                <a:solidFill>
                  <a:srgbClr val="002060"/>
                </a:solidFill>
              </a:rPr>
              <a:t>, чието проектно предложение е </a:t>
            </a:r>
            <a:r>
              <a:rPr lang="bg-BG" smtClean="0">
                <a:solidFill>
                  <a:srgbClr val="002060"/>
                </a:solidFill>
              </a:rPr>
              <a:t>отхвърлено на етап ОАСД, </a:t>
            </a:r>
            <a:r>
              <a:rPr lang="bg-BG">
                <a:solidFill>
                  <a:srgbClr val="002060"/>
                </a:solidFill>
              </a:rPr>
              <a:t>може да подаде писмено възражение до ръководителя на ПО в рамките на една седмица (7 календарни дни) след уведомлението</a:t>
            </a:r>
            <a:r>
              <a:rPr lang="bg-BG" smtClean="0">
                <a:solidFill>
                  <a:srgbClr val="002060"/>
                </a:solidFill>
              </a:rPr>
              <a:t>.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smtClean="0">
                <a:solidFill>
                  <a:srgbClr val="002060"/>
                </a:solidFill>
              </a:rPr>
              <a:t>Процес на подбор (1)</a:t>
            </a:r>
            <a:endParaRPr lang="ru-RU" b="1" u="sng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14</a:t>
            </a:fld>
            <a:endParaRPr lang="bg-BG"/>
          </a:p>
        </p:txBody>
      </p:sp>
      <p:sp>
        <p:nvSpPr>
          <p:cNvPr id="15" name="TextBox 14"/>
          <p:cNvSpPr txBox="1"/>
          <p:nvPr/>
        </p:nvSpPr>
        <p:spPr>
          <a:xfrm>
            <a:off x="308161" y="1914212"/>
            <a:ext cx="8512311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>
                <a:solidFill>
                  <a:srgbClr val="002060"/>
                </a:solidFill>
              </a:rPr>
              <a:t>На </a:t>
            </a:r>
            <a:r>
              <a:rPr lang="ru-RU" err="1">
                <a:solidFill>
                  <a:srgbClr val="002060"/>
                </a:solidFill>
              </a:rPr>
              <a:t>етап</a:t>
            </a:r>
            <a:r>
              <a:rPr lang="ru-RU">
                <a:solidFill>
                  <a:srgbClr val="002060"/>
                </a:solidFill>
              </a:rPr>
              <a:t> ТФО </a:t>
            </a:r>
            <a:r>
              <a:rPr lang="ru-RU" err="1" smtClean="0">
                <a:solidFill>
                  <a:srgbClr val="002060"/>
                </a:solidFill>
              </a:rPr>
              <a:t>проектът</a:t>
            </a:r>
            <a:r>
              <a:rPr lang="ru-RU" smtClean="0">
                <a:solidFill>
                  <a:srgbClr val="002060"/>
                </a:solidFill>
              </a:rPr>
              <a:t> се </a:t>
            </a:r>
            <a:r>
              <a:rPr lang="ru-RU" err="1">
                <a:solidFill>
                  <a:srgbClr val="002060"/>
                </a:solidFill>
              </a:rPr>
              <a:t>оценява</a:t>
            </a:r>
            <a:r>
              <a:rPr lang="ru-RU">
                <a:solidFill>
                  <a:srgbClr val="002060"/>
                </a:solidFill>
              </a:rPr>
              <a:t> независимо от 2-ма </a:t>
            </a:r>
            <a:r>
              <a:rPr lang="ru-RU" err="1">
                <a:solidFill>
                  <a:srgbClr val="002060"/>
                </a:solidFill>
              </a:rPr>
              <a:t>оценители</a:t>
            </a:r>
            <a:r>
              <a:rPr lang="ru-RU">
                <a:solidFill>
                  <a:srgbClr val="002060"/>
                </a:solidFill>
              </a:rPr>
              <a:t> и </a:t>
            </a:r>
            <a:r>
              <a:rPr lang="ru-RU" err="1">
                <a:solidFill>
                  <a:srgbClr val="002060"/>
                </a:solidFill>
              </a:rPr>
              <a:t>всеки</a:t>
            </a:r>
            <a:r>
              <a:rPr lang="ru-RU">
                <a:solidFill>
                  <a:srgbClr val="002060"/>
                </a:solidFill>
              </a:rPr>
              <a:t> от </a:t>
            </a:r>
            <a:r>
              <a:rPr lang="ru-RU" err="1">
                <a:solidFill>
                  <a:srgbClr val="002060"/>
                </a:solidFill>
              </a:rPr>
              <a:t>тях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може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го</a:t>
            </a:r>
            <a:r>
              <a:rPr lang="ru-RU">
                <a:solidFill>
                  <a:srgbClr val="002060"/>
                </a:solidFill>
              </a:rPr>
              <a:t> оцени с до 100 точки в своя </a:t>
            </a:r>
            <a:r>
              <a:rPr lang="ru-RU" err="1">
                <a:solidFill>
                  <a:srgbClr val="002060"/>
                </a:solidFill>
              </a:rPr>
              <a:t>оценителен</a:t>
            </a:r>
            <a:r>
              <a:rPr lang="ru-RU">
                <a:solidFill>
                  <a:srgbClr val="002060"/>
                </a:solidFill>
              </a:rPr>
              <a:t> лист. </a:t>
            </a:r>
            <a:endParaRPr lang="ru-RU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mtClean="0">
                <a:solidFill>
                  <a:srgbClr val="002060"/>
                </a:solidFill>
              </a:rPr>
              <a:t>За </a:t>
            </a:r>
            <a:r>
              <a:rPr lang="ru-RU">
                <a:solidFill>
                  <a:srgbClr val="002060"/>
                </a:solidFill>
              </a:rPr>
              <a:t>да </a:t>
            </a:r>
            <a:r>
              <a:rPr lang="ru-RU" err="1">
                <a:solidFill>
                  <a:srgbClr val="002060"/>
                </a:solidFill>
              </a:rPr>
              <a:t>бъде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разгледано</a:t>
            </a:r>
            <a:r>
              <a:rPr lang="ru-RU">
                <a:solidFill>
                  <a:srgbClr val="002060"/>
                </a:solidFill>
              </a:rPr>
              <a:t> за </a:t>
            </a:r>
            <a:r>
              <a:rPr lang="ru-RU" err="1">
                <a:solidFill>
                  <a:srgbClr val="002060"/>
                </a:solidFill>
              </a:rPr>
              <a:t>финансиране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едно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проектно</a:t>
            </a:r>
            <a:r>
              <a:rPr lang="ru-RU">
                <a:solidFill>
                  <a:srgbClr val="002060"/>
                </a:solidFill>
              </a:rPr>
              <a:t> предложение </a:t>
            </a:r>
            <a:r>
              <a:rPr lang="ru-RU" err="1">
                <a:solidFill>
                  <a:srgbClr val="002060"/>
                </a:solidFill>
              </a:rPr>
              <a:t>трябва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средният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резултат</a:t>
            </a:r>
            <a:r>
              <a:rPr lang="ru-RU">
                <a:solidFill>
                  <a:srgbClr val="002060"/>
                </a:solidFill>
              </a:rPr>
              <a:t> от </a:t>
            </a:r>
            <a:r>
              <a:rPr lang="ru-RU" err="1">
                <a:solidFill>
                  <a:srgbClr val="002060"/>
                </a:solidFill>
              </a:rPr>
              <a:t>оценката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двамата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оценители</a:t>
            </a:r>
            <a:r>
              <a:rPr lang="ru-RU">
                <a:solidFill>
                  <a:srgbClr val="002060"/>
                </a:solidFill>
              </a:rPr>
              <a:t> на ТФО да </a:t>
            </a:r>
            <a:r>
              <a:rPr lang="ru-RU" err="1">
                <a:solidFill>
                  <a:srgbClr val="002060"/>
                </a:solidFill>
              </a:rPr>
              <a:t>бъде</a:t>
            </a:r>
            <a:r>
              <a:rPr lang="ru-RU">
                <a:solidFill>
                  <a:srgbClr val="002060"/>
                </a:solidFill>
              </a:rPr>
              <a:t> равен или </a:t>
            </a:r>
            <a:r>
              <a:rPr lang="ru-RU" err="1">
                <a:solidFill>
                  <a:srgbClr val="002060"/>
                </a:solidFill>
              </a:rPr>
              <a:t>по-висок</a:t>
            </a:r>
            <a:r>
              <a:rPr lang="ru-RU">
                <a:solidFill>
                  <a:srgbClr val="002060"/>
                </a:solidFill>
              </a:rPr>
              <a:t> от </a:t>
            </a:r>
            <a:r>
              <a:rPr lang="ru-RU" b="1">
                <a:solidFill>
                  <a:srgbClr val="002060"/>
                </a:solidFill>
              </a:rPr>
              <a:t>60 точки</a:t>
            </a:r>
            <a:r>
              <a:rPr lang="ru-RU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mtClean="0">
                <a:solidFill>
                  <a:srgbClr val="002060"/>
                </a:solidFill>
              </a:rPr>
              <a:t>По </a:t>
            </a:r>
            <a:r>
              <a:rPr lang="ru-RU" err="1">
                <a:solidFill>
                  <a:srgbClr val="002060"/>
                </a:solidFill>
              </a:rPr>
              <a:t>време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процеса</a:t>
            </a:r>
            <a:r>
              <a:rPr lang="ru-RU">
                <a:solidFill>
                  <a:srgbClr val="002060"/>
                </a:solidFill>
              </a:rPr>
              <a:t> по ТФО, </a:t>
            </a:r>
            <a:r>
              <a:rPr lang="ru-RU" err="1">
                <a:solidFill>
                  <a:srgbClr val="002060"/>
                </a:solidFill>
              </a:rPr>
              <a:t>Оценителната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комисия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може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задава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въпроси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към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кандидатите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ако</a:t>
            </a:r>
            <a:r>
              <a:rPr lang="ru-RU">
                <a:solidFill>
                  <a:srgbClr val="002060"/>
                </a:solidFill>
              </a:rPr>
              <a:t> установи </a:t>
            </a:r>
            <a:r>
              <a:rPr lang="ru-RU" err="1">
                <a:solidFill>
                  <a:srgbClr val="002060"/>
                </a:solidFill>
              </a:rPr>
              <a:t>обстоятелства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които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налагат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допълнителни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 smtClean="0">
                <a:solidFill>
                  <a:srgbClr val="002060"/>
                </a:solidFill>
              </a:rPr>
              <a:t>обяснения</a:t>
            </a:r>
            <a:r>
              <a:rPr lang="ru-RU" smtClean="0">
                <a:solidFill>
                  <a:srgbClr val="002060"/>
                </a:solidFill>
              </a:rPr>
              <a:t>. </a:t>
            </a:r>
            <a:r>
              <a:rPr lang="ru-RU" err="1">
                <a:solidFill>
                  <a:srgbClr val="002060"/>
                </a:solidFill>
              </a:rPr>
              <a:t>Същите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обстоятелства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могат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доведат</a:t>
            </a:r>
            <a:r>
              <a:rPr lang="ru-RU">
                <a:solidFill>
                  <a:srgbClr val="002060"/>
                </a:solidFill>
              </a:rPr>
              <a:t> до </a:t>
            </a:r>
            <a:r>
              <a:rPr lang="ru-RU" err="1">
                <a:solidFill>
                  <a:srgbClr val="002060"/>
                </a:solidFill>
              </a:rPr>
              <a:t>намаляване</a:t>
            </a:r>
            <a:r>
              <a:rPr lang="ru-RU">
                <a:solidFill>
                  <a:srgbClr val="002060"/>
                </a:solidFill>
              </a:rPr>
              <a:t> на бюджета на </a:t>
            </a:r>
            <a:r>
              <a:rPr lang="ru-RU" err="1">
                <a:solidFill>
                  <a:srgbClr val="002060"/>
                </a:solidFill>
              </a:rPr>
              <a:t>проектното</a:t>
            </a:r>
            <a:r>
              <a:rPr lang="ru-RU">
                <a:solidFill>
                  <a:srgbClr val="002060"/>
                </a:solidFill>
              </a:rPr>
              <a:t> предложение</a:t>
            </a:r>
            <a:r>
              <a:rPr lang="ru-RU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mtClean="0">
                <a:solidFill>
                  <a:srgbClr val="002060"/>
                </a:solidFill>
              </a:rPr>
              <a:t>За </a:t>
            </a:r>
            <a:r>
              <a:rPr lang="ru-RU" err="1">
                <a:solidFill>
                  <a:srgbClr val="002060"/>
                </a:solidFill>
              </a:rPr>
              <a:t>избирането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проектните</a:t>
            </a:r>
            <a:r>
              <a:rPr lang="ru-RU">
                <a:solidFill>
                  <a:srgbClr val="002060"/>
                </a:solidFill>
              </a:rPr>
              <a:t> предложения ПО </a:t>
            </a:r>
            <a:r>
              <a:rPr lang="ru-RU" err="1">
                <a:solidFill>
                  <a:srgbClr val="002060"/>
                </a:solidFill>
              </a:rPr>
              <a:t>създава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smtClean="0">
                <a:solidFill>
                  <a:srgbClr val="002060"/>
                </a:solidFill>
              </a:rPr>
              <a:t>КПП, </a:t>
            </a:r>
            <a:r>
              <a:rPr lang="ru-RU" err="1">
                <a:solidFill>
                  <a:srgbClr val="002060"/>
                </a:solidFill>
              </a:rPr>
              <a:t>който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преглежда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списъка</a:t>
            </a:r>
            <a:r>
              <a:rPr lang="ru-RU">
                <a:solidFill>
                  <a:srgbClr val="002060"/>
                </a:solidFill>
              </a:rPr>
              <a:t> с </a:t>
            </a:r>
            <a:r>
              <a:rPr lang="ru-RU" err="1">
                <a:solidFill>
                  <a:srgbClr val="002060"/>
                </a:solidFill>
              </a:rPr>
              <a:t>предложените</a:t>
            </a:r>
            <a:r>
              <a:rPr lang="ru-RU">
                <a:solidFill>
                  <a:srgbClr val="002060"/>
                </a:solidFill>
              </a:rPr>
              <a:t> за </a:t>
            </a:r>
            <a:r>
              <a:rPr lang="ru-RU" err="1">
                <a:solidFill>
                  <a:srgbClr val="002060"/>
                </a:solidFill>
              </a:rPr>
              <a:t>финансиране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проектни</a:t>
            </a:r>
            <a:r>
              <a:rPr lang="ru-RU">
                <a:solidFill>
                  <a:srgbClr val="002060"/>
                </a:solidFill>
              </a:rPr>
              <a:t> предложения (по </a:t>
            </a:r>
            <a:r>
              <a:rPr lang="ru-RU" err="1">
                <a:solidFill>
                  <a:srgbClr val="002060"/>
                </a:solidFill>
              </a:rPr>
              <a:t>реда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тяхното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класиране</a:t>
            </a:r>
            <a:r>
              <a:rPr lang="ru-RU">
                <a:solidFill>
                  <a:srgbClr val="002060"/>
                </a:solidFill>
              </a:rPr>
              <a:t> и размера на </a:t>
            </a:r>
            <a:r>
              <a:rPr lang="ru-RU" err="1">
                <a:solidFill>
                  <a:srgbClr val="002060"/>
                </a:solidFill>
              </a:rPr>
              <a:t>разпределеното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финансиране</a:t>
            </a:r>
            <a:r>
              <a:rPr lang="ru-RU">
                <a:solidFill>
                  <a:srgbClr val="002060"/>
                </a:solidFill>
              </a:rPr>
              <a:t>), </a:t>
            </a:r>
            <a:r>
              <a:rPr lang="ru-RU" err="1">
                <a:solidFill>
                  <a:srgbClr val="002060"/>
                </a:solidFill>
              </a:rPr>
              <a:t>списъка</a:t>
            </a:r>
            <a:r>
              <a:rPr lang="ru-RU">
                <a:solidFill>
                  <a:srgbClr val="002060"/>
                </a:solidFill>
              </a:rPr>
              <a:t> с </a:t>
            </a:r>
            <a:r>
              <a:rPr lang="ru-RU" err="1">
                <a:solidFill>
                  <a:srgbClr val="002060"/>
                </a:solidFill>
              </a:rPr>
              <a:t>резервните</a:t>
            </a:r>
            <a:r>
              <a:rPr lang="ru-RU">
                <a:solidFill>
                  <a:srgbClr val="002060"/>
                </a:solidFill>
              </a:rPr>
              <a:t> проекти, </a:t>
            </a:r>
            <a:r>
              <a:rPr lang="ru-RU" err="1">
                <a:solidFill>
                  <a:srgbClr val="002060"/>
                </a:solidFill>
              </a:rPr>
              <a:t>списъка</a:t>
            </a:r>
            <a:r>
              <a:rPr lang="ru-RU">
                <a:solidFill>
                  <a:srgbClr val="002060"/>
                </a:solidFill>
              </a:rPr>
              <a:t> с </a:t>
            </a:r>
            <a:r>
              <a:rPr lang="ru-RU" err="1">
                <a:solidFill>
                  <a:srgbClr val="002060"/>
                </a:solidFill>
              </a:rPr>
              <a:t>отхвърлените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проектни</a:t>
            </a:r>
            <a:r>
              <a:rPr lang="ru-RU">
                <a:solidFill>
                  <a:srgbClr val="002060"/>
                </a:solidFill>
              </a:rPr>
              <a:t> предложения и причините за </a:t>
            </a:r>
            <a:r>
              <a:rPr lang="ru-RU" err="1">
                <a:solidFill>
                  <a:srgbClr val="002060"/>
                </a:solidFill>
              </a:rPr>
              <a:t>отхвърлянето</a:t>
            </a:r>
            <a:r>
              <a:rPr lang="ru-RU">
                <a:solidFill>
                  <a:srgbClr val="002060"/>
                </a:solidFill>
              </a:rPr>
              <a:t> им, и </a:t>
            </a:r>
            <a:r>
              <a:rPr lang="ru-RU" err="1">
                <a:solidFill>
                  <a:srgbClr val="002060"/>
                </a:solidFill>
              </a:rPr>
              <a:t>списъка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оттеглените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проектни</a:t>
            </a:r>
            <a:r>
              <a:rPr lang="ru-RU">
                <a:solidFill>
                  <a:srgbClr val="002060"/>
                </a:solidFill>
              </a:rPr>
              <a:t> предложения (</a:t>
            </a:r>
            <a:r>
              <a:rPr lang="ru-RU" err="1">
                <a:solidFill>
                  <a:srgbClr val="002060"/>
                </a:solidFill>
              </a:rPr>
              <a:t>ако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има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такива</a:t>
            </a:r>
            <a:r>
              <a:rPr lang="ru-RU">
                <a:solidFill>
                  <a:srgbClr val="002060"/>
                </a:solidFill>
              </a:rPr>
              <a:t>). КПП </a:t>
            </a:r>
            <a:r>
              <a:rPr lang="ru-RU" err="1">
                <a:solidFill>
                  <a:srgbClr val="002060"/>
                </a:solidFill>
              </a:rPr>
              <a:t>предлага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окончателния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списък</a:t>
            </a:r>
            <a:r>
              <a:rPr lang="ru-RU">
                <a:solidFill>
                  <a:srgbClr val="002060"/>
                </a:solidFill>
              </a:rPr>
              <a:t> на </a:t>
            </a:r>
            <a:r>
              <a:rPr lang="ru-RU" err="1">
                <a:solidFill>
                  <a:srgbClr val="002060"/>
                </a:solidFill>
              </a:rPr>
              <a:t>Ръководителя</a:t>
            </a:r>
            <a:r>
              <a:rPr lang="ru-RU">
                <a:solidFill>
                  <a:srgbClr val="002060"/>
                </a:solidFill>
              </a:rPr>
              <a:t> на ПО, </a:t>
            </a:r>
            <a:r>
              <a:rPr lang="ru-RU" err="1">
                <a:solidFill>
                  <a:srgbClr val="002060"/>
                </a:solidFill>
              </a:rPr>
              <a:t>който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взема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окончателното</a:t>
            </a:r>
            <a:r>
              <a:rPr lang="ru-RU">
                <a:solidFill>
                  <a:srgbClr val="002060"/>
                </a:solidFill>
              </a:rPr>
              <a:t> решение</a:t>
            </a:r>
            <a:r>
              <a:rPr lang="ru-RU" smtClean="0">
                <a:solidFill>
                  <a:srgbClr val="002060"/>
                </a:solidFill>
              </a:rPr>
              <a:t>.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smtClean="0">
                <a:solidFill>
                  <a:srgbClr val="002060"/>
                </a:solidFill>
              </a:rPr>
              <a:t>Процес на подбор (2)</a:t>
            </a:r>
            <a:endParaRPr lang="ru-RU" b="1" u="sng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15</a:t>
            </a:fld>
            <a:endParaRPr lang="bg-BG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47763"/>
              </p:ext>
            </p:extLst>
          </p:nvPr>
        </p:nvGraphicFramePr>
        <p:xfrm>
          <a:off x="350889" y="1556792"/>
          <a:ext cx="8442131" cy="510423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20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7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2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Общ бюджет по поканата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1 300 </a:t>
                      </a:r>
                      <a:r>
                        <a:rPr lang="bg-BG" sz="1500" err="1">
                          <a:solidFill>
                            <a:srgbClr val="002060"/>
                          </a:solidFill>
                          <a:effectLst/>
                        </a:rPr>
                        <a:t>000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 €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Максимален и минимален размер на БФП за проект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Максималният размер на безвъзмездната финансова помощ, за която се кандидатства, е </a:t>
                      </a:r>
                      <a:r>
                        <a:rPr lang="bg-BG" sz="1500" b="1" smtClean="0">
                          <a:solidFill>
                            <a:srgbClr val="002060"/>
                          </a:solidFill>
                          <a:effectLst/>
                        </a:rPr>
                        <a:t>75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 000 €</a:t>
                      </a: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</a:p>
                    <a:p>
                      <a:pPr marL="285750" marR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Минималният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размер на безвъзмездната финансова помощ, за която се кандидатства, е </a:t>
                      </a:r>
                      <a:r>
                        <a:rPr lang="bg-BG" sz="1500" b="1" smtClean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 000 €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Размер на финансиране за проект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Максималният размер на финансиране на проекти по настоящата Покана със средства на </a:t>
                      </a: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Програмата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е 100%.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Бенефициентът има право на авансово плащане в размер до 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30%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от договорения бюджет на проекта. 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Общата стойност на авансовото и междинните плащания не трябва да надхвърля 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80%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от бюджета на проекта, заложен в договора. Програмният оператор задържа 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20%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от договорения бюджет до одобряване на окончателния доклад на бенефициента.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Продължителност на проектите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1500" baseline="0" smtClean="0">
                          <a:solidFill>
                            <a:srgbClr val="002060"/>
                          </a:solidFill>
                          <a:effectLst/>
                        </a:rPr>
                        <a:t>Минималната продължителност е </a:t>
                      </a:r>
                      <a:r>
                        <a:rPr lang="bg-BG" sz="1500" b="1" baseline="0" smtClean="0">
                          <a:solidFill>
                            <a:srgbClr val="002060"/>
                          </a:solidFill>
                          <a:effectLst/>
                        </a:rPr>
                        <a:t>6 месеца</a:t>
                      </a:r>
                      <a:r>
                        <a:rPr lang="bg-BG" sz="1500" baseline="0" smtClean="0">
                          <a:solidFill>
                            <a:srgbClr val="002060"/>
                          </a:solidFill>
                          <a:effectLst/>
                        </a:rPr>
                        <a:t>, а максималната </a:t>
                      </a:r>
                      <a:r>
                        <a:rPr lang="bg-BG" sz="1500" b="1" smtClean="0">
                          <a:solidFill>
                            <a:srgbClr val="002060"/>
                          </a:solidFill>
                          <a:effectLst/>
                        </a:rPr>
                        <a:t>24 месеца </a:t>
                      </a:r>
                      <a:r>
                        <a:rPr lang="bg-BG" sz="1500" baseline="0" smtClean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но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не по-дълго от 30 април 2024 г</a:t>
                      </a: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</a:rPr>
                        <a:t>.)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Разходи, извършени след 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30 април 2024 г.</a:t>
                      </a:r>
                      <a:r>
                        <a:rPr lang="bg-BG" sz="1500" b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bg-BG" sz="1500" b="1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bg-BG" sz="1500">
                          <a:solidFill>
                            <a:srgbClr val="002060"/>
                          </a:solidFill>
                          <a:effectLst/>
                        </a:rPr>
                        <a:t>няма да се считат за допустими.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50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Краен</a:t>
                      </a:r>
                      <a:r>
                        <a:rPr lang="bg-BG" sz="1500" baseline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срок за подаване на проектни предложения</a:t>
                      </a:r>
                      <a:endParaRPr lang="en-US" sz="15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/>
                        <a:buChar char=""/>
                      </a:pPr>
                      <a:r>
                        <a:rPr lang="bg-BG" sz="1500" b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ноември</a:t>
                      </a:r>
                      <a:r>
                        <a:rPr lang="bg-BG" sz="1500" b="1" baseline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2021 г. </a:t>
                      </a:r>
                      <a:r>
                        <a:rPr lang="nb-NO" sz="1500" b="1" baseline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(17:30 ч. </a:t>
                      </a:r>
                      <a:r>
                        <a:rPr lang="bg-BG" sz="1500" b="1" baseline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българско време</a:t>
                      </a:r>
                      <a:r>
                        <a:rPr lang="nb-NO" sz="1500" b="1" baseline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).</a:t>
                      </a:r>
                      <a:endParaRPr lang="en-US" sz="15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16</a:t>
            </a:fld>
            <a:endParaRPr lang="bg-BG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8161" y="1494358"/>
            <a:ext cx="8512311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buFont typeface="Wingdings" pitchFamily="2" charset="2"/>
              <a:buChar char="v"/>
            </a:pPr>
            <a:r>
              <a:rPr lang="ru-RU" err="1" smtClean="0">
                <a:solidFill>
                  <a:srgbClr val="002060"/>
                </a:solidFill>
              </a:rPr>
              <a:t>Кандидатите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които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желаят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участват</a:t>
            </a:r>
            <a:r>
              <a:rPr lang="ru-RU">
                <a:solidFill>
                  <a:srgbClr val="002060"/>
                </a:solidFill>
              </a:rPr>
              <a:t> по </a:t>
            </a:r>
            <a:r>
              <a:rPr lang="ru-RU" err="1">
                <a:solidFill>
                  <a:srgbClr val="002060"/>
                </a:solidFill>
              </a:rPr>
              <a:t>тази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покана</a:t>
            </a:r>
            <a:r>
              <a:rPr lang="ru-RU">
                <a:solidFill>
                  <a:srgbClr val="002060"/>
                </a:solidFill>
              </a:rPr>
              <a:t>, </a:t>
            </a:r>
            <a:r>
              <a:rPr lang="ru-RU" err="1">
                <a:solidFill>
                  <a:srgbClr val="002060"/>
                </a:solidFill>
              </a:rPr>
              <a:t>трябва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подготвят</a:t>
            </a:r>
            <a:r>
              <a:rPr lang="ru-RU">
                <a:solidFill>
                  <a:srgbClr val="002060"/>
                </a:solidFill>
              </a:rPr>
              <a:t> и </a:t>
            </a:r>
            <a:r>
              <a:rPr lang="ru-RU" err="1">
                <a:solidFill>
                  <a:srgbClr val="002060"/>
                </a:solidFill>
              </a:rPr>
              <a:t>подадат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проектно</a:t>
            </a:r>
            <a:r>
              <a:rPr lang="ru-RU">
                <a:solidFill>
                  <a:srgbClr val="002060"/>
                </a:solidFill>
              </a:rPr>
              <a:t> предложение, </a:t>
            </a:r>
            <a:r>
              <a:rPr lang="ru-RU" err="1">
                <a:solidFill>
                  <a:srgbClr val="002060"/>
                </a:solidFill>
              </a:rPr>
              <a:t>като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попълнят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уеб-базиран</a:t>
            </a:r>
            <a:r>
              <a:rPr lang="ru-RU">
                <a:solidFill>
                  <a:srgbClr val="002060"/>
                </a:solidFill>
              </a:rPr>
              <a:t> формуляр за </a:t>
            </a:r>
            <a:r>
              <a:rPr lang="ru-RU" err="1">
                <a:solidFill>
                  <a:srgbClr val="002060"/>
                </a:solidFill>
              </a:rPr>
              <a:t>кандидатстване</a:t>
            </a:r>
            <a:r>
              <a:rPr lang="ru-RU">
                <a:solidFill>
                  <a:srgbClr val="002060"/>
                </a:solidFill>
              </a:rPr>
              <a:t> с </a:t>
            </a:r>
            <a:r>
              <a:rPr lang="ru-RU" err="1">
                <a:solidFill>
                  <a:srgbClr val="002060"/>
                </a:solidFill>
              </a:rPr>
              <a:t>електронен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подпис</a:t>
            </a:r>
            <a:r>
              <a:rPr lang="ru-RU">
                <a:solidFill>
                  <a:srgbClr val="002060"/>
                </a:solidFill>
              </a:rPr>
              <a:t> в </a:t>
            </a:r>
            <a:r>
              <a:rPr lang="ru-RU" err="1">
                <a:solidFill>
                  <a:srgbClr val="002060"/>
                </a:solidFill>
              </a:rPr>
              <a:t>системата</a:t>
            </a:r>
            <a:r>
              <a:rPr lang="ru-RU">
                <a:solidFill>
                  <a:srgbClr val="002060"/>
                </a:solidFill>
              </a:rPr>
              <a:t> ИСУН 2020 на </a:t>
            </a:r>
            <a:r>
              <a:rPr lang="ru-RU">
                <a:solidFill>
                  <a:srgbClr val="002060"/>
                </a:solidFill>
                <a:hlinkClick r:id="rId7"/>
              </a:rPr>
              <a:t>http://eumis2020.government.bg</a:t>
            </a:r>
            <a:r>
              <a:rPr lang="ru-RU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spcBef>
                <a:spcPts val="300"/>
              </a:spcBef>
              <a:buFont typeface="Wingdings" pitchFamily="2" charset="2"/>
              <a:buChar char="v"/>
            </a:pPr>
            <a:r>
              <a:rPr lang="ru-RU" smtClean="0">
                <a:solidFill>
                  <a:srgbClr val="002060"/>
                </a:solidFill>
              </a:rPr>
              <a:t>Полезни документи и форми за търсене на партньори - </a:t>
            </a:r>
            <a:r>
              <a:rPr lang="en-US">
                <a:solidFill>
                  <a:srgbClr val="002060"/>
                </a:solidFill>
                <a:hlinkClick r:id="rId8"/>
              </a:rPr>
              <a:t>https</a:t>
            </a:r>
            <a:r>
              <a:rPr lang="en-US">
                <a:solidFill>
                  <a:srgbClr val="002060"/>
                </a:solidFill>
                <a:hlinkClick r:id="rId8"/>
              </a:rPr>
              <a:t>://</a:t>
            </a:r>
            <a:r>
              <a:rPr lang="en-US" smtClean="0">
                <a:solidFill>
                  <a:srgbClr val="002060"/>
                </a:solidFill>
                <a:hlinkClick r:id="rId8"/>
              </a:rPr>
              <a:t>www.eeagrants.bg/programi/kultura/dokumenti/</a:t>
            </a:r>
            <a:endParaRPr lang="ru-RU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300"/>
              </a:spcBef>
              <a:buFont typeface="Wingdings" pitchFamily="2" charset="2"/>
              <a:buChar char="v"/>
            </a:pPr>
            <a:r>
              <a:rPr lang="ru-RU" err="1" smtClean="0">
                <a:solidFill>
                  <a:srgbClr val="002060"/>
                </a:solidFill>
              </a:rPr>
              <a:t>Преди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>
                <a:solidFill>
                  <a:srgbClr val="002060"/>
                </a:solidFill>
              </a:rPr>
              <a:t>да </a:t>
            </a:r>
            <a:r>
              <a:rPr lang="ru-RU" err="1">
                <a:solidFill>
                  <a:srgbClr val="002060"/>
                </a:solidFill>
              </a:rPr>
              <a:t>подадат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проектни</a:t>
            </a:r>
            <a:r>
              <a:rPr lang="ru-RU">
                <a:solidFill>
                  <a:srgbClr val="002060"/>
                </a:solidFill>
              </a:rPr>
              <a:t> предложения, </a:t>
            </a:r>
            <a:r>
              <a:rPr lang="ru-RU" err="1">
                <a:solidFill>
                  <a:srgbClr val="002060"/>
                </a:solidFill>
              </a:rPr>
              <a:t>кандидатите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могат</a:t>
            </a:r>
            <a:r>
              <a:rPr lang="ru-RU">
                <a:solidFill>
                  <a:srgbClr val="002060"/>
                </a:solidFill>
              </a:rPr>
              <a:t> да </a:t>
            </a:r>
            <a:r>
              <a:rPr lang="ru-RU" err="1">
                <a:solidFill>
                  <a:srgbClr val="002060"/>
                </a:solidFill>
              </a:rPr>
              <a:t>поискат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разяснения</a:t>
            </a:r>
            <a:r>
              <a:rPr lang="ru-RU">
                <a:solidFill>
                  <a:srgbClr val="002060"/>
                </a:solidFill>
              </a:rPr>
              <a:t> от ПО </a:t>
            </a:r>
            <a:r>
              <a:rPr lang="ru-RU" err="1">
                <a:solidFill>
                  <a:srgbClr val="002060"/>
                </a:solidFill>
              </a:rPr>
              <a:t>относно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процедурата</a:t>
            </a:r>
            <a:r>
              <a:rPr lang="ru-RU">
                <a:solidFill>
                  <a:srgbClr val="002060"/>
                </a:solidFill>
              </a:rPr>
              <a:t> за </a:t>
            </a:r>
            <a:r>
              <a:rPr lang="ru-RU" err="1">
                <a:solidFill>
                  <a:srgbClr val="002060"/>
                </a:solidFill>
              </a:rPr>
              <a:t>отпускане</a:t>
            </a:r>
            <a:r>
              <a:rPr lang="ru-RU">
                <a:solidFill>
                  <a:srgbClr val="002060"/>
                </a:solidFill>
              </a:rPr>
              <a:t> на БФП, </a:t>
            </a:r>
            <a:r>
              <a:rPr lang="ru-RU" err="1">
                <a:solidFill>
                  <a:srgbClr val="002060"/>
                </a:solidFill>
              </a:rPr>
              <a:t>като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изпращат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запитвания</a:t>
            </a:r>
            <a:r>
              <a:rPr lang="ru-RU">
                <a:solidFill>
                  <a:srgbClr val="002060"/>
                </a:solidFill>
              </a:rPr>
              <a:t> по </a:t>
            </a:r>
            <a:r>
              <a:rPr lang="ru-RU" err="1">
                <a:solidFill>
                  <a:srgbClr val="002060"/>
                </a:solidFill>
              </a:rPr>
              <a:t>електронна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поща</a:t>
            </a:r>
            <a:r>
              <a:rPr lang="ru-RU">
                <a:solidFill>
                  <a:srgbClr val="002060"/>
                </a:solidFill>
              </a:rPr>
              <a:t> до </a:t>
            </a:r>
            <a:r>
              <a:rPr lang="ru-RU" smtClean="0">
                <a:solidFill>
                  <a:srgbClr val="002060"/>
                </a:solidFill>
                <a:hlinkClick r:id="rId9"/>
              </a:rPr>
              <a:t>pa14culture@mc.government.bg</a:t>
            </a:r>
            <a:r>
              <a:rPr lang="ru-RU" smtClean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spcBef>
                <a:spcPts val="300"/>
              </a:spcBef>
              <a:buFont typeface="Wingdings" pitchFamily="2" charset="2"/>
              <a:buChar char="v"/>
            </a:pPr>
            <a:r>
              <a:rPr lang="ru-RU" err="1" smtClean="0">
                <a:solidFill>
                  <a:srgbClr val="002060"/>
                </a:solidFill>
              </a:rPr>
              <a:t>Разясненията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 err="1" smtClean="0">
                <a:solidFill>
                  <a:srgbClr val="002060"/>
                </a:solidFill>
              </a:rPr>
              <a:t>ще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>
                <a:solidFill>
                  <a:srgbClr val="002060"/>
                </a:solidFill>
              </a:rPr>
              <a:t>бъдат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err="1" smtClean="0">
                <a:solidFill>
                  <a:srgbClr val="002060"/>
                </a:solidFill>
              </a:rPr>
              <a:t>публикувани</a:t>
            </a:r>
            <a:r>
              <a:rPr lang="ru-RU" smtClean="0">
                <a:solidFill>
                  <a:srgbClr val="002060"/>
                </a:solidFill>
              </a:rPr>
              <a:t>: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ru-RU" smtClean="0">
                <a:solidFill>
                  <a:srgbClr val="002060"/>
                </a:solidFill>
              </a:rPr>
              <a:t>на </a:t>
            </a:r>
            <a:r>
              <a:rPr lang="ru-RU">
                <a:solidFill>
                  <a:srgbClr val="002060"/>
                </a:solidFill>
              </a:rPr>
              <a:t>сайта на </a:t>
            </a:r>
            <a:r>
              <a:rPr lang="ru-RU" err="1" smtClean="0">
                <a:solidFill>
                  <a:srgbClr val="002060"/>
                </a:solidFill>
              </a:rPr>
              <a:t>Програмата</a:t>
            </a:r>
            <a:r>
              <a:rPr lang="ru-RU" smtClean="0">
                <a:solidFill>
                  <a:srgbClr val="002060"/>
                </a:solidFill>
              </a:rPr>
              <a:t>: </a:t>
            </a:r>
            <a:r>
              <a:rPr lang="en-US" smtClean="0">
                <a:solidFill>
                  <a:srgbClr val="002060"/>
                </a:solidFill>
                <a:hlinkClick r:id="rId10"/>
              </a:rPr>
              <a:t>https</a:t>
            </a:r>
            <a:r>
              <a:rPr lang="en-US">
                <a:solidFill>
                  <a:srgbClr val="002060"/>
                </a:solidFill>
                <a:hlinkClick r:id="rId10"/>
              </a:rPr>
              <a:t>://www.eeagrants.bg/programi/kultura/pokani</a:t>
            </a:r>
            <a:r>
              <a:rPr lang="en-US" smtClean="0">
                <a:solidFill>
                  <a:srgbClr val="002060"/>
                </a:solidFill>
                <a:hlinkClick r:id="rId10"/>
              </a:rPr>
              <a:t>/</a:t>
            </a:r>
            <a:r>
              <a:rPr lang="bg-BG" smtClean="0">
                <a:solidFill>
                  <a:srgbClr val="002060"/>
                </a:solidFill>
              </a:rPr>
              <a:t> </a:t>
            </a:r>
            <a:r>
              <a:rPr lang="ru-RU" smtClean="0">
                <a:solidFill>
                  <a:srgbClr val="002060"/>
                </a:solidFill>
              </a:rPr>
              <a:t>(</a:t>
            </a:r>
            <a:r>
              <a:rPr lang="ru-RU">
                <a:solidFill>
                  <a:srgbClr val="002060"/>
                </a:solidFill>
              </a:rPr>
              <a:t>под текста на </a:t>
            </a:r>
            <a:r>
              <a:rPr lang="ru-RU" err="1">
                <a:solidFill>
                  <a:srgbClr val="002060"/>
                </a:solidFill>
              </a:rPr>
              <a:t>Поканата</a:t>
            </a:r>
            <a:r>
              <a:rPr lang="ru-RU" smtClean="0">
                <a:solidFill>
                  <a:srgbClr val="002060"/>
                </a:solidFill>
              </a:rPr>
              <a:t>);</a:t>
            </a:r>
          </a:p>
          <a:p>
            <a:pPr marL="285750" indent="-285750">
              <a:spcBef>
                <a:spcPts val="300"/>
              </a:spcBef>
              <a:buFontTx/>
              <a:buChar char="-"/>
            </a:pPr>
            <a:r>
              <a:rPr lang="ru-RU">
                <a:solidFill>
                  <a:srgbClr val="002060"/>
                </a:solidFill>
              </a:rPr>
              <a:t>в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>
                <a:solidFill>
                  <a:srgbClr val="002060"/>
                </a:solidFill>
              </a:rPr>
              <a:t>ИСУН </a:t>
            </a:r>
            <a:r>
              <a:rPr lang="ru-RU" smtClean="0">
                <a:solidFill>
                  <a:srgbClr val="002060"/>
                </a:solidFill>
              </a:rPr>
              <a:t>2020 - </a:t>
            </a:r>
            <a:r>
              <a:rPr lang="en-US">
                <a:solidFill>
                  <a:srgbClr val="002060"/>
                </a:solidFill>
                <a:hlinkClick r:id="rId11"/>
              </a:rPr>
              <a:t>https://</a:t>
            </a:r>
            <a:r>
              <a:rPr lang="en-US" smtClean="0">
                <a:solidFill>
                  <a:srgbClr val="002060"/>
                </a:solidFill>
                <a:hlinkClick r:id="rId11"/>
              </a:rPr>
              <a:t>eumis2020.government.bg/bg/s/Procedure/Active</a:t>
            </a:r>
            <a:endParaRPr lang="bg-BG" smtClean="0">
              <a:solidFill>
                <a:srgbClr val="002060"/>
              </a:solidFill>
            </a:endParaRPr>
          </a:p>
          <a:p>
            <a:pPr algn="r">
              <a:spcBef>
                <a:spcPts val="600"/>
              </a:spcBef>
            </a:pPr>
            <a:r>
              <a:rPr lang="bg-BG" sz="2500" smtClean="0">
                <a:solidFill>
                  <a:srgbClr val="002060"/>
                </a:solidFill>
              </a:rPr>
              <a:t>БЛАГОДАРЯ </a:t>
            </a:r>
            <a:r>
              <a:rPr lang="bg-BG" sz="2500" smtClean="0">
                <a:solidFill>
                  <a:srgbClr val="002060"/>
                </a:solidFill>
              </a:rPr>
              <a:t>ЗА ВНИМАНИЕТО!</a:t>
            </a:r>
          </a:p>
          <a:p>
            <a:pPr algn="r">
              <a:spcBef>
                <a:spcPts val="600"/>
              </a:spcBef>
            </a:pPr>
            <a:r>
              <a:rPr lang="ru-RU" sz="1500" smtClean="0">
                <a:solidFill>
                  <a:srgbClr val="002060"/>
                </a:solidFill>
              </a:rPr>
              <a:t>Министерство </a:t>
            </a:r>
            <a:r>
              <a:rPr lang="ru-RU" sz="1500">
                <a:solidFill>
                  <a:srgbClr val="002060"/>
                </a:solidFill>
              </a:rPr>
              <a:t>на </a:t>
            </a:r>
            <a:r>
              <a:rPr lang="ru-RU" sz="1500" err="1">
                <a:solidFill>
                  <a:srgbClr val="002060"/>
                </a:solidFill>
              </a:rPr>
              <a:t>културата</a:t>
            </a:r>
            <a:r>
              <a:rPr lang="ru-RU" sz="1500">
                <a:solidFill>
                  <a:srgbClr val="002060"/>
                </a:solidFill>
              </a:rPr>
              <a:t> на </a:t>
            </a:r>
            <a:r>
              <a:rPr lang="ru-RU" sz="1500" err="1">
                <a:solidFill>
                  <a:srgbClr val="002060"/>
                </a:solidFill>
              </a:rPr>
              <a:t>Република</a:t>
            </a:r>
            <a:r>
              <a:rPr lang="ru-RU" sz="1500">
                <a:solidFill>
                  <a:srgbClr val="002060"/>
                </a:solidFill>
              </a:rPr>
              <a:t> </a:t>
            </a:r>
            <a:r>
              <a:rPr lang="ru-RU" sz="1500" err="1" smtClean="0">
                <a:solidFill>
                  <a:srgbClr val="002060"/>
                </a:solidFill>
              </a:rPr>
              <a:t>България</a:t>
            </a:r>
            <a:r>
              <a:rPr lang="ru-RU" sz="1500" smtClean="0">
                <a:solidFill>
                  <a:srgbClr val="002060"/>
                </a:solidFill>
              </a:rPr>
              <a:t>, </a:t>
            </a:r>
          </a:p>
          <a:p>
            <a:pPr algn="r">
              <a:spcBef>
                <a:spcPts val="600"/>
              </a:spcBef>
            </a:pPr>
            <a:r>
              <a:rPr lang="ru-RU" sz="1500">
                <a:solidFill>
                  <a:srgbClr val="002060"/>
                </a:solidFill>
              </a:rPr>
              <a:t>г</a:t>
            </a:r>
            <a:r>
              <a:rPr lang="ru-RU" sz="1500" smtClean="0">
                <a:solidFill>
                  <a:srgbClr val="002060"/>
                </a:solidFill>
              </a:rPr>
              <a:t>р. София, бул. «Ал. </a:t>
            </a:r>
            <a:r>
              <a:rPr lang="ru-RU" sz="1500" err="1" smtClean="0">
                <a:solidFill>
                  <a:srgbClr val="002060"/>
                </a:solidFill>
              </a:rPr>
              <a:t>Стамболийски</a:t>
            </a:r>
            <a:r>
              <a:rPr lang="ru-RU" sz="1500" smtClean="0">
                <a:solidFill>
                  <a:srgbClr val="002060"/>
                </a:solidFill>
              </a:rPr>
              <a:t>» № 17</a:t>
            </a:r>
            <a:endParaRPr lang="ru-RU" sz="1500">
              <a:solidFill>
                <a:srgbClr val="002060"/>
              </a:solidFill>
            </a:endParaRPr>
          </a:p>
          <a:p>
            <a:pPr algn="r">
              <a:spcBef>
                <a:spcPts val="600"/>
              </a:spcBef>
            </a:pPr>
            <a:r>
              <a:rPr lang="ru-RU" sz="1500" smtClean="0">
                <a:solidFill>
                  <a:srgbClr val="002060"/>
                </a:solidFill>
              </a:rPr>
              <a:t>ел. </a:t>
            </a:r>
            <a:r>
              <a:rPr lang="ru-RU" sz="1500" err="1">
                <a:solidFill>
                  <a:srgbClr val="002060"/>
                </a:solidFill>
              </a:rPr>
              <a:t>поща</a:t>
            </a:r>
            <a:r>
              <a:rPr lang="ru-RU" sz="1500">
                <a:solidFill>
                  <a:srgbClr val="002060"/>
                </a:solidFill>
              </a:rPr>
              <a:t>: </a:t>
            </a:r>
            <a:r>
              <a:rPr lang="ru-RU" sz="1500" smtClean="0">
                <a:solidFill>
                  <a:srgbClr val="002060"/>
                </a:solidFill>
                <a:hlinkClick r:id="rId9"/>
              </a:rPr>
              <a:t>pa14culture@mc.government.bg</a:t>
            </a:r>
            <a:endParaRPr lang="ru-RU" sz="150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29871"/>
            <a:ext cx="6613483" cy="89289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89" y="2204864"/>
            <a:ext cx="8469582" cy="1656184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1800" err="1" smtClean="0">
                <a:solidFill>
                  <a:srgbClr val="002060"/>
                </a:solidFill>
              </a:rPr>
              <a:t>Безвъзмездната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финансова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bg-BG" sz="1800" smtClean="0">
                <a:solidFill>
                  <a:srgbClr val="002060"/>
                </a:solidFill>
              </a:rPr>
              <a:t>помощ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>
                <a:solidFill>
                  <a:srgbClr val="002060"/>
                </a:solidFill>
              </a:rPr>
              <a:t>за </a:t>
            </a:r>
            <a:r>
              <a:rPr lang="ru-RU" sz="1800" noProof="1" smtClean="0">
                <a:solidFill>
                  <a:srgbClr val="002060"/>
                </a:solidFill>
              </a:rPr>
              <a:t>проекти</a:t>
            </a:r>
            <a:r>
              <a:rPr lang="ru-RU" sz="1800" smtClean="0">
                <a:solidFill>
                  <a:srgbClr val="002060"/>
                </a:solidFill>
              </a:rPr>
              <a:t> от ФМ на ЕИП по </a:t>
            </a:r>
            <a:r>
              <a:rPr lang="ru-RU" sz="1800" err="1">
                <a:solidFill>
                  <a:srgbClr val="002060"/>
                </a:solidFill>
              </a:rPr>
              <a:t>Програмата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като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цяло е почти 10</a:t>
            </a:r>
            <a:r>
              <a:rPr lang="en-US" sz="1800" smtClean="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800 000 €, </a:t>
            </a:r>
            <a:r>
              <a:rPr lang="ru-RU" sz="1800" err="1" smtClean="0">
                <a:solidFill>
                  <a:srgbClr val="002060"/>
                </a:solidFill>
              </a:rPr>
              <a:t>като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 err="1" smtClean="0">
                <a:solidFill>
                  <a:srgbClr val="002060"/>
                </a:solidFill>
              </a:rPr>
              <a:t>тя</a:t>
            </a:r>
            <a:r>
              <a:rPr lang="ru-RU" sz="1800" smtClean="0">
                <a:solidFill>
                  <a:srgbClr val="002060"/>
                </a:solidFill>
              </a:rPr>
              <a:t> се </a:t>
            </a:r>
            <a:r>
              <a:rPr lang="ru-RU" sz="1800" err="1">
                <a:solidFill>
                  <a:srgbClr val="002060"/>
                </a:solidFill>
              </a:rPr>
              <a:t>фокусира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върху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ролята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културата</a:t>
            </a:r>
            <a:r>
              <a:rPr lang="ru-RU" sz="1800">
                <a:solidFill>
                  <a:srgbClr val="002060"/>
                </a:solidFill>
              </a:rPr>
              <a:t> и </a:t>
            </a:r>
            <a:r>
              <a:rPr lang="ru-RU" sz="1800" err="1">
                <a:solidFill>
                  <a:srgbClr val="002060"/>
                </a:solidFill>
              </a:rPr>
              <a:t>движимото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културно</a:t>
            </a:r>
            <a:r>
              <a:rPr lang="ru-RU" sz="1800">
                <a:solidFill>
                  <a:srgbClr val="002060"/>
                </a:solidFill>
              </a:rPr>
              <a:t> наследство </a:t>
            </a:r>
            <a:r>
              <a:rPr lang="ru-RU" sz="1800" err="1">
                <a:solidFill>
                  <a:srgbClr val="002060"/>
                </a:solidFill>
              </a:rPr>
              <a:t>като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двигател</a:t>
            </a:r>
            <a:r>
              <a:rPr lang="ru-RU" sz="1800">
                <a:solidFill>
                  <a:srgbClr val="002060"/>
                </a:solidFill>
              </a:rPr>
              <a:t> за местно и </a:t>
            </a:r>
            <a:r>
              <a:rPr lang="ru-RU" sz="1800" err="1">
                <a:solidFill>
                  <a:srgbClr val="002060"/>
                </a:solidFill>
              </a:rPr>
              <a:t>регионално</a:t>
            </a:r>
            <a:r>
              <a:rPr lang="ru-RU" sz="1800">
                <a:solidFill>
                  <a:srgbClr val="002060"/>
                </a:solidFill>
              </a:rPr>
              <a:t> развитие, </a:t>
            </a:r>
            <a:r>
              <a:rPr lang="ru-RU" sz="1800" err="1">
                <a:solidFill>
                  <a:srgbClr val="002060"/>
                </a:solidFill>
              </a:rPr>
              <a:t>акцентирайки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върху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заетостта</a:t>
            </a:r>
            <a:r>
              <a:rPr lang="ru-RU" sz="1800">
                <a:solidFill>
                  <a:srgbClr val="002060"/>
                </a:solidFill>
              </a:rPr>
              <a:t>, </a:t>
            </a:r>
            <a:r>
              <a:rPr lang="ru-RU" sz="1800" err="1">
                <a:solidFill>
                  <a:srgbClr val="002060"/>
                </a:solidFill>
              </a:rPr>
              <a:t>социалното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включване</a:t>
            </a:r>
            <a:r>
              <a:rPr lang="ru-RU" sz="1800">
                <a:solidFill>
                  <a:srgbClr val="002060"/>
                </a:solidFill>
              </a:rPr>
              <a:t> и </a:t>
            </a:r>
            <a:r>
              <a:rPr lang="ru-RU" sz="1800" err="1">
                <a:solidFill>
                  <a:srgbClr val="002060"/>
                </a:solidFill>
              </a:rPr>
              <a:t>предприемачеството</a:t>
            </a:r>
            <a:r>
              <a:rPr lang="ru-RU" sz="1800">
                <a:solidFill>
                  <a:srgbClr val="002060"/>
                </a:solidFill>
              </a:rPr>
              <a:t> в </a:t>
            </a:r>
            <a:r>
              <a:rPr lang="ru-RU" sz="1800" err="1">
                <a:solidFill>
                  <a:srgbClr val="002060"/>
                </a:solidFill>
              </a:rPr>
              <a:t>културния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сектор.</a:t>
            </a:r>
            <a:endParaRPr lang="en-US" sz="180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412776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2500" b="1" smtClean="0">
                <a:solidFill>
                  <a:srgbClr val="002060"/>
                </a:solidFill>
              </a:rPr>
              <a:t>Обща информация за Програмата</a:t>
            </a:r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50890" y="3789040"/>
            <a:ext cx="846958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ru-RU" sz="1800" err="1" smtClean="0">
                <a:solidFill>
                  <a:srgbClr val="002060"/>
                </a:solidFill>
              </a:rPr>
              <a:t>Общата</a:t>
            </a:r>
            <a:r>
              <a:rPr lang="ru-RU" sz="1800" smtClean="0">
                <a:solidFill>
                  <a:srgbClr val="002060"/>
                </a:solidFill>
              </a:rPr>
              <a:t> цел на </a:t>
            </a:r>
            <a:r>
              <a:rPr lang="ru-RU" sz="1800" err="1" smtClean="0">
                <a:solidFill>
                  <a:srgbClr val="002060"/>
                </a:solidFill>
              </a:rPr>
              <a:t>Програмата</a:t>
            </a:r>
            <a:r>
              <a:rPr lang="ru-RU" sz="1800" smtClean="0">
                <a:solidFill>
                  <a:srgbClr val="002060"/>
                </a:solidFill>
              </a:rPr>
              <a:t> чрез </a:t>
            </a:r>
            <a:r>
              <a:rPr lang="ru-RU" sz="1800" err="1" smtClean="0">
                <a:solidFill>
                  <a:srgbClr val="002060"/>
                </a:solidFill>
              </a:rPr>
              <a:t>различните</a:t>
            </a:r>
            <a:r>
              <a:rPr lang="ru-RU" sz="1800" smtClean="0">
                <a:solidFill>
                  <a:srgbClr val="002060"/>
                </a:solidFill>
              </a:rPr>
              <a:t> процедури е да укрепи </a:t>
            </a:r>
            <a:r>
              <a:rPr lang="ru-RU" sz="1800" err="1" smtClean="0">
                <a:solidFill>
                  <a:srgbClr val="002060"/>
                </a:solidFill>
              </a:rPr>
              <a:t>социалното</a:t>
            </a:r>
            <a:r>
              <a:rPr lang="ru-RU" sz="1800" smtClean="0">
                <a:solidFill>
                  <a:srgbClr val="002060"/>
                </a:solidFill>
              </a:rPr>
              <a:t> и </a:t>
            </a:r>
            <a:r>
              <a:rPr lang="ru-RU" sz="1800" err="1" smtClean="0">
                <a:solidFill>
                  <a:srgbClr val="002060"/>
                </a:solidFill>
              </a:rPr>
              <a:t>икономическото</a:t>
            </a:r>
            <a:r>
              <a:rPr lang="ru-RU" sz="1800" smtClean="0">
                <a:solidFill>
                  <a:srgbClr val="002060"/>
                </a:solidFill>
              </a:rPr>
              <a:t> развитие чрез </a:t>
            </a:r>
            <a:r>
              <a:rPr lang="ru-RU" sz="1800" err="1" smtClean="0">
                <a:solidFill>
                  <a:srgbClr val="002060"/>
                </a:solidFill>
              </a:rPr>
              <a:t>културно</a:t>
            </a:r>
            <a:r>
              <a:rPr lang="ru-RU" sz="1800" smtClean="0">
                <a:solidFill>
                  <a:srgbClr val="002060"/>
                </a:solidFill>
              </a:rPr>
              <a:t> сътрудничество, предприемачество в </a:t>
            </a:r>
            <a:r>
              <a:rPr lang="ru-RU" sz="1800" err="1" smtClean="0">
                <a:solidFill>
                  <a:srgbClr val="002060"/>
                </a:solidFill>
              </a:rPr>
              <a:t>областта</a:t>
            </a:r>
            <a:r>
              <a:rPr lang="ru-RU" sz="1800" smtClean="0">
                <a:solidFill>
                  <a:srgbClr val="002060"/>
                </a:solidFill>
              </a:rPr>
              <a:t> на </a:t>
            </a:r>
            <a:r>
              <a:rPr lang="ru-RU" sz="1800" err="1" smtClean="0">
                <a:solidFill>
                  <a:srgbClr val="002060"/>
                </a:solidFill>
              </a:rPr>
              <a:t>културата</a:t>
            </a:r>
            <a:r>
              <a:rPr lang="ru-RU" sz="1800" smtClean="0">
                <a:solidFill>
                  <a:srgbClr val="002060"/>
                </a:solidFill>
              </a:rPr>
              <a:t> и управление на културното наследство.</a:t>
            </a: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2</a:t>
            </a:fld>
            <a:endParaRPr lang="bg-BG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50890" y="5013176"/>
            <a:ext cx="846958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ru-RU" sz="1800" smtClean="0">
                <a:solidFill>
                  <a:srgbClr val="002060"/>
                </a:solidFill>
              </a:rPr>
              <a:t>За обмен </a:t>
            </a:r>
            <a:r>
              <a:rPr lang="ru-RU" sz="1800">
                <a:solidFill>
                  <a:srgbClr val="002060"/>
                </a:solidFill>
              </a:rPr>
              <a:t>и сътрудничество между организации от </a:t>
            </a:r>
            <a:r>
              <a:rPr lang="ru-RU" sz="1800" err="1">
                <a:solidFill>
                  <a:srgbClr val="002060"/>
                </a:solidFill>
              </a:rPr>
              <a:t>държавите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донори</a:t>
            </a:r>
            <a:r>
              <a:rPr lang="ru-RU" sz="1800">
                <a:solidFill>
                  <a:srgbClr val="002060"/>
                </a:solidFill>
              </a:rPr>
              <a:t> и </a:t>
            </a:r>
            <a:r>
              <a:rPr lang="ru-RU" sz="1800" err="1">
                <a:solidFill>
                  <a:srgbClr val="002060"/>
                </a:solidFill>
              </a:rPr>
              <a:t>държавите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 smtClean="0">
                <a:solidFill>
                  <a:srgbClr val="002060"/>
                </a:solidFill>
              </a:rPr>
              <a:t>бенефициенти</a:t>
            </a:r>
            <a:r>
              <a:rPr lang="ru-RU" sz="1800" smtClean="0">
                <a:solidFill>
                  <a:srgbClr val="002060"/>
                </a:solidFill>
              </a:rPr>
              <a:t> при </a:t>
            </a:r>
            <a:r>
              <a:rPr lang="ru-RU" sz="1800" err="1" smtClean="0">
                <a:solidFill>
                  <a:srgbClr val="002060"/>
                </a:solidFill>
              </a:rPr>
              <a:t>реализирането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>
                <a:solidFill>
                  <a:srgbClr val="002060"/>
                </a:solidFill>
              </a:rPr>
              <a:t>на </a:t>
            </a:r>
            <a:r>
              <a:rPr lang="ru-RU" sz="1800" err="1">
                <a:solidFill>
                  <a:srgbClr val="002060"/>
                </a:solidFill>
              </a:rPr>
              <a:t>Програмата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Министерство </a:t>
            </a:r>
            <a:r>
              <a:rPr lang="ru-RU" sz="1800">
                <a:solidFill>
                  <a:srgbClr val="002060"/>
                </a:solidFill>
              </a:rPr>
              <a:t>на </a:t>
            </a:r>
            <a:r>
              <a:rPr lang="ru-RU" sz="1800" err="1">
                <a:solidFill>
                  <a:srgbClr val="002060"/>
                </a:solidFill>
              </a:rPr>
              <a:t>културата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България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(</a:t>
            </a:r>
            <a:r>
              <a:rPr lang="ru-RU" sz="1800" err="1" smtClean="0">
                <a:solidFill>
                  <a:srgbClr val="002060"/>
                </a:solidFill>
              </a:rPr>
              <a:t>като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Програмен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оператор) </a:t>
            </a:r>
          </a:p>
          <a:p>
            <a:pPr algn="l"/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      си </a:t>
            </a:r>
            <a:r>
              <a:rPr lang="ru-RU" sz="1800" err="1">
                <a:solidFill>
                  <a:srgbClr val="002060"/>
                </a:solidFill>
              </a:rPr>
              <a:t>партнира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 smtClean="0">
                <a:solidFill>
                  <a:srgbClr val="002060"/>
                </a:solidFill>
              </a:rPr>
              <a:t>със</a:t>
            </a:r>
            <a:r>
              <a:rPr lang="ru-RU" sz="1800" smtClean="0">
                <a:solidFill>
                  <a:srgbClr val="002060"/>
                </a:solidFill>
              </a:rPr>
              <a:t> Съвет </a:t>
            </a:r>
            <a:r>
              <a:rPr lang="ru-RU" sz="1800">
                <a:solidFill>
                  <a:srgbClr val="002060"/>
                </a:solidFill>
              </a:rPr>
              <a:t>по </a:t>
            </a:r>
            <a:r>
              <a:rPr lang="ru-RU" sz="1800" err="1">
                <a:solidFill>
                  <a:srgbClr val="002060"/>
                </a:solidFill>
              </a:rPr>
              <a:t>изкуствата</a:t>
            </a:r>
            <a:r>
              <a:rPr lang="ru-RU" sz="1800">
                <a:solidFill>
                  <a:srgbClr val="002060"/>
                </a:solidFill>
              </a:rPr>
              <a:t> – </a:t>
            </a:r>
            <a:r>
              <a:rPr lang="ru-RU" sz="1800" smtClean="0">
                <a:solidFill>
                  <a:srgbClr val="002060"/>
                </a:solidFill>
              </a:rPr>
              <a:t>Норвегия. </a:t>
            </a:r>
            <a:endParaRPr lang="en-US" sz="1800">
              <a:solidFill>
                <a:srgbClr val="00206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805264"/>
            <a:ext cx="2378181" cy="71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1123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3</a:t>
            </a:fld>
            <a:endParaRPr lang="bg-BG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6582377"/>
              </p:ext>
            </p:extLst>
          </p:nvPr>
        </p:nvGraphicFramePr>
        <p:xfrm>
          <a:off x="350890" y="1412776"/>
          <a:ext cx="846958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851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4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280799" y="1540753"/>
            <a:ext cx="8611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err="1">
                <a:solidFill>
                  <a:srgbClr val="002060"/>
                </a:solidFill>
              </a:rPr>
              <a:t>Специфичната</a:t>
            </a:r>
            <a:r>
              <a:rPr lang="ru-RU">
                <a:solidFill>
                  <a:srgbClr val="002060"/>
                </a:solidFill>
              </a:rPr>
              <a:t> цел на </a:t>
            </a:r>
            <a:r>
              <a:rPr lang="ru-RU" b="1">
                <a:solidFill>
                  <a:srgbClr val="002060"/>
                </a:solidFill>
              </a:rPr>
              <a:t>Резултат </a:t>
            </a:r>
            <a:r>
              <a:rPr lang="ru-RU" b="1" smtClean="0">
                <a:solidFill>
                  <a:srgbClr val="002060"/>
                </a:solidFill>
              </a:rPr>
              <a:t>3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smtClean="0">
                <a:solidFill>
                  <a:srgbClr val="002060"/>
                </a:solidFill>
              </a:rPr>
              <a:t>е да </a:t>
            </a:r>
            <a:r>
              <a:rPr lang="ru-RU">
                <a:solidFill>
                  <a:srgbClr val="002060"/>
                </a:solidFill>
              </a:rPr>
              <a:t>стимулира по-голямо социално сближаване в България чрез подобрено взаимно разбиране между мнозинството и културите на малцинствата </a:t>
            </a:r>
            <a:r>
              <a:rPr lang="ru-RU" smtClean="0">
                <a:solidFill>
                  <a:srgbClr val="002060"/>
                </a:solidFill>
              </a:rPr>
              <a:t>с </a:t>
            </a:r>
            <a:r>
              <a:rPr lang="ru-RU">
                <a:solidFill>
                  <a:srgbClr val="002060"/>
                </a:solidFill>
              </a:rPr>
              <a:t>фокус върху </a:t>
            </a:r>
            <a:r>
              <a:rPr lang="ru-RU" smtClean="0">
                <a:solidFill>
                  <a:srgbClr val="002060"/>
                </a:solidFill>
              </a:rPr>
              <a:t>ромите </a:t>
            </a:r>
            <a:r>
              <a:rPr lang="ru-RU">
                <a:solidFill>
                  <a:srgbClr val="002060"/>
                </a:solidFill>
              </a:rPr>
              <a:t>като двустранен процес. Резултатът ще се стреми да увеличи достъпа до културата на етнически и културни малцинства (с фокус върху роми) и до културните процеси в страната, да засили тяхната ангажираност, както и ангажираността на мнозинството чрез културни и образователни събития, изложби и документиране на културната история с фокус върху ромската култура за отбелязване на приноса </a:t>
            </a:r>
            <a:r>
              <a:rPr lang="bg-BG" smtClean="0">
                <a:solidFill>
                  <a:srgbClr val="002060"/>
                </a:solidFill>
              </a:rPr>
              <a:t>ѝ</a:t>
            </a:r>
            <a:r>
              <a:rPr lang="ru-RU" smtClean="0">
                <a:solidFill>
                  <a:srgbClr val="002060"/>
                </a:solidFill>
              </a:rPr>
              <a:t> </a:t>
            </a:r>
            <a:r>
              <a:rPr lang="ru-RU">
                <a:solidFill>
                  <a:srgbClr val="002060"/>
                </a:solidFill>
              </a:rPr>
              <a:t>в развитието на националната история и култура на </a:t>
            </a:r>
            <a:r>
              <a:rPr lang="ru-RU" smtClean="0">
                <a:solidFill>
                  <a:srgbClr val="002060"/>
                </a:solidFill>
              </a:rPr>
              <a:t>България. </a:t>
            </a:r>
          </a:p>
          <a:p>
            <a:pPr algn="just"/>
            <a:endParaRPr lang="ru-RU" b="1" smtClean="0">
              <a:solidFill>
                <a:srgbClr val="002060"/>
              </a:solidFill>
            </a:endParaRPr>
          </a:p>
          <a:p>
            <a:pPr algn="just"/>
            <a:r>
              <a:rPr lang="ru-RU" b="1" smtClean="0">
                <a:solidFill>
                  <a:srgbClr val="002060"/>
                </a:solidFill>
              </a:rPr>
              <a:t>Резултат </a:t>
            </a:r>
            <a:r>
              <a:rPr lang="ru-RU" b="1">
                <a:solidFill>
                  <a:srgbClr val="002060"/>
                </a:solidFill>
              </a:rPr>
              <a:t>3 има следните цели:</a:t>
            </a:r>
          </a:p>
          <a:p>
            <a:pPr algn="just"/>
            <a:r>
              <a:rPr lang="ru-RU">
                <a:solidFill>
                  <a:srgbClr val="002060"/>
                </a:solidFill>
              </a:rPr>
              <a:t>- да популяризира културни инициативи на етнически и културни малцинства (с фокус роми) и да привлече нови публики, включително в отдалечени райони и/или райони с лош достъп;</a:t>
            </a:r>
          </a:p>
          <a:p>
            <a:pPr algn="just"/>
            <a:r>
              <a:rPr lang="ru-RU">
                <a:solidFill>
                  <a:srgbClr val="002060"/>
                </a:solidFill>
              </a:rPr>
              <a:t>- да ангажира мнозинството и малцинствените групи (с фокус върху роми) в културни проекти и да подобри достъпа им до култура и изкуства; </a:t>
            </a:r>
          </a:p>
          <a:p>
            <a:pPr algn="just"/>
            <a:r>
              <a:rPr lang="ru-RU">
                <a:solidFill>
                  <a:srgbClr val="002060"/>
                </a:solidFill>
              </a:rPr>
              <a:t>- да подобри положението на ромското население в България, използвайки културата и изкуството като средство за развитие на умения/капацитет и/или като път към образованието</a:t>
            </a:r>
            <a:r>
              <a:rPr lang="ru-RU" smtClean="0">
                <a:solidFill>
                  <a:srgbClr val="002060"/>
                </a:solidFill>
              </a:rPr>
              <a:t>.</a:t>
            </a:r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5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30305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err="1">
                <a:solidFill>
                  <a:srgbClr val="002060"/>
                </a:solidFill>
              </a:rPr>
              <a:t>Допустими</a:t>
            </a:r>
            <a:r>
              <a:rPr lang="ru-RU" b="1" u="sng">
                <a:solidFill>
                  <a:srgbClr val="002060"/>
                </a:solidFill>
              </a:rPr>
              <a:t> </a:t>
            </a:r>
            <a:r>
              <a:rPr lang="ru-RU" b="1" u="sng" err="1">
                <a:solidFill>
                  <a:srgbClr val="002060"/>
                </a:solidFill>
              </a:rPr>
              <a:t>кандидати</a:t>
            </a:r>
            <a:endParaRPr lang="en-US" u="sng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350890" y="1793506"/>
            <a:ext cx="8469582" cy="1851518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1800" b="1" err="1" smtClean="0">
                <a:solidFill>
                  <a:srgbClr val="002060"/>
                </a:solidFill>
              </a:rPr>
              <a:t>Допустими</a:t>
            </a:r>
            <a:r>
              <a:rPr lang="ru-RU" sz="1800" b="1" smtClean="0">
                <a:solidFill>
                  <a:srgbClr val="002060"/>
                </a:solidFill>
              </a:rPr>
              <a:t> </a:t>
            </a:r>
            <a:r>
              <a:rPr lang="ru-RU" sz="1800" b="1" err="1">
                <a:solidFill>
                  <a:srgbClr val="002060"/>
                </a:solidFill>
              </a:rPr>
              <a:t>кандидати</a:t>
            </a:r>
            <a:r>
              <a:rPr lang="ru-RU" sz="1800" b="1">
                <a:solidFill>
                  <a:srgbClr val="002060"/>
                </a:solidFill>
              </a:rPr>
              <a:t> </a:t>
            </a:r>
            <a:r>
              <a:rPr lang="ru-RU" sz="1800">
                <a:solidFill>
                  <a:srgbClr val="002060"/>
                </a:solidFill>
              </a:rPr>
              <a:t>са </a:t>
            </a:r>
            <a:r>
              <a:rPr lang="ru-RU" sz="1800" smtClean="0">
                <a:solidFill>
                  <a:srgbClr val="002060"/>
                </a:solidFill>
              </a:rPr>
              <a:t>нетърговски, публични* или частни, както и неправителствени организации</a:t>
            </a:r>
            <a:r>
              <a:rPr lang="ru-RU" sz="1800">
                <a:solidFill>
                  <a:srgbClr val="002060"/>
                </a:solidFill>
              </a:rPr>
              <a:t>, </a:t>
            </a:r>
            <a:r>
              <a:rPr lang="ru-RU" sz="1800" err="1">
                <a:solidFill>
                  <a:srgbClr val="002060"/>
                </a:solidFill>
              </a:rPr>
              <a:t>установени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като</a:t>
            </a:r>
            <a:r>
              <a:rPr lang="ru-RU" sz="1800">
                <a:solidFill>
                  <a:srgbClr val="002060"/>
                </a:solidFill>
              </a:rPr>
              <a:t> юридически лица на </a:t>
            </a:r>
            <a:r>
              <a:rPr lang="ru-RU" sz="1800" err="1">
                <a:solidFill>
                  <a:srgbClr val="002060"/>
                </a:solidFill>
              </a:rPr>
              <a:t>територията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Република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България</a:t>
            </a:r>
            <a:r>
              <a:rPr lang="ru-RU" sz="1800">
                <a:solidFill>
                  <a:srgbClr val="002060"/>
                </a:solidFill>
              </a:rPr>
              <a:t>, </a:t>
            </a:r>
            <a:r>
              <a:rPr lang="ru-RU" sz="1800" smtClean="0">
                <a:solidFill>
                  <a:srgbClr val="002060"/>
                </a:solidFill>
              </a:rPr>
              <a:t>вкл. общини, чиято </a:t>
            </a:r>
            <a:r>
              <a:rPr lang="ru-RU" sz="1800" err="1">
                <a:solidFill>
                  <a:srgbClr val="002060"/>
                </a:solidFill>
              </a:rPr>
              <a:t>принципна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дейност</a:t>
            </a:r>
            <a:r>
              <a:rPr lang="ru-RU" sz="1800">
                <a:solidFill>
                  <a:srgbClr val="002060"/>
                </a:solidFill>
              </a:rPr>
              <a:t> се </a:t>
            </a:r>
            <a:r>
              <a:rPr lang="ru-RU" sz="1800" err="1">
                <a:solidFill>
                  <a:srgbClr val="002060"/>
                </a:solidFill>
              </a:rPr>
              <a:t>осъществява</a:t>
            </a:r>
            <a:r>
              <a:rPr lang="ru-RU" sz="1800">
                <a:solidFill>
                  <a:srgbClr val="002060"/>
                </a:solidFill>
              </a:rPr>
              <a:t> в </a:t>
            </a:r>
            <a:r>
              <a:rPr lang="ru-RU" sz="1800" err="1">
                <a:solidFill>
                  <a:srgbClr val="002060"/>
                </a:solidFill>
              </a:rPr>
              <a:t>културния</a:t>
            </a:r>
            <a:r>
              <a:rPr lang="ru-RU" sz="1800">
                <a:solidFill>
                  <a:srgbClr val="002060"/>
                </a:solidFill>
              </a:rPr>
              <a:t> или </a:t>
            </a:r>
            <a:r>
              <a:rPr lang="ru-RU" sz="1800" err="1">
                <a:solidFill>
                  <a:srgbClr val="002060"/>
                </a:solidFill>
              </a:rPr>
              <a:t>творческия</a:t>
            </a:r>
            <a:r>
              <a:rPr lang="ru-RU" sz="1800">
                <a:solidFill>
                  <a:srgbClr val="002060"/>
                </a:solidFill>
              </a:rPr>
              <a:t> сектор, </a:t>
            </a:r>
            <a:r>
              <a:rPr lang="ru-RU" sz="1800" err="1">
                <a:solidFill>
                  <a:srgbClr val="002060"/>
                </a:solidFill>
              </a:rPr>
              <a:t>както</a:t>
            </a:r>
            <a:r>
              <a:rPr lang="ru-RU" sz="1800">
                <a:solidFill>
                  <a:srgbClr val="002060"/>
                </a:solidFill>
              </a:rPr>
              <a:t> е </a:t>
            </a:r>
            <a:r>
              <a:rPr lang="ru-RU" sz="1800" err="1">
                <a:solidFill>
                  <a:srgbClr val="002060"/>
                </a:solidFill>
              </a:rPr>
              <a:t>дефинирано</a:t>
            </a:r>
            <a:r>
              <a:rPr lang="ru-RU" sz="1800">
                <a:solidFill>
                  <a:srgbClr val="002060"/>
                </a:solidFill>
              </a:rPr>
              <a:t> в Регламент (ЕС) № 1295/2013 за </a:t>
            </a:r>
            <a:r>
              <a:rPr lang="ru-RU" sz="1800" err="1">
                <a:solidFill>
                  <a:srgbClr val="002060"/>
                </a:solidFill>
              </a:rPr>
              <a:t>създаване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програма</a:t>
            </a:r>
            <a:r>
              <a:rPr lang="ru-RU" sz="1800">
                <a:solidFill>
                  <a:srgbClr val="002060"/>
                </a:solidFill>
              </a:rPr>
              <a:t> „</a:t>
            </a:r>
            <a:r>
              <a:rPr lang="ru-RU" sz="1800" err="1">
                <a:solidFill>
                  <a:srgbClr val="002060"/>
                </a:solidFill>
              </a:rPr>
              <a:t>Творческа</a:t>
            </a:r>
            <a:r>
              <a:rPr lang="ru-RU" sz="1800">
                <a:solidFill>
                  <a:srgbClr val="002060"/>
                </a:solidFill>
              </a:rPr>
              <a:t> Европа</a:t>
            </a:r>
            <a:r>
              <a:rPr lang="ru-RU" sz="1800" smtClean="0">
                <a:solidFill>
                  <a:srgbClr val="002060"/>
                </a:solidFill>
              </a:rPr>
              <a:t>“. *</a:t>
            </a:r>
            <a:r>
              <a:rPr lang="ru-RU" sz="1800" i="1" smtClean="0">
                <a:solidFill>
                  <a:srgbClr val="002060"/>
                </a:solidFill>
              </a:rPr>
              <a:t>Под публични организации се има предвид бюджетни </a:t>
            </a:r>
            <a:r>
              <a:rPr lang="ru-RU" sz="1800" i="1">
                <a:solidFill>
                  <a:srgbClr val="002060"/>
                </a:solidFill>
              </a:rPr>
              <a:t>организации по смисъла на § 1, т. 5 от Допълнителните разпоредби на Закона за публичните </a:t>
            </a:r>
            <a:r>
              <a:rPr lang="ru-RU" sz="1800" i="1" smtClean="0">
                <a:solidFill>
                  <a:srgbClr val="002060"/>
                </a:solidFill>
              </a:rPr>
              <a:t>финанси.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3528" y="4221088"/>
            <a:ext cx="8469582" cy="886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bg-BG" sz="1800" smtClean="0">
                <a:solidFill>
                  <a:srgbClr val="002060"/>
                </a:solidFill>
              </a:rPr>
              <a:t>Кандидатът/партньорът </a:t>
            </a:r>
            <a:r>
              <a:rPr lang="ru-RU" sz="1800">
                <a:solidFill>
                  <a:srgbClr val="002060"/>
                </a:solidFill>
              </a:rPr>
              <a:t>следва да разполага с </a:t>
            </a:r>
            <a:r>
              <a:rPr lang="ru-RU" sz="1800" b="1">
                <a:solidFill>
                  <a:srgbClr val="002060"/>
                </a:solidFill>
              </a:rPr>
              <a:t>административен, финансов и оперативен </a:t>
            </a:r>
            <a:r>
              <a:rPr lang="ru-RU" sz="1800" b="1" smtClean="0">
                <a:solidFill>
                  <a:srgbClr val="002060"/>
                </a:solidFill>
              </a:rPr>
              <a:t>капацитет</a:t>
            </a:r>
            <a:r>
              <a:rPr lang="ru-RU" sz="1800" smtClean="0">
                <a:solidFill>
                  <a:srgbClr val="002060"/>
                </a:solidFill>
              </a:rPr>
              <a:t> за изпълнение на </a:t>
            </a:r>
            <a:r>
              <a:rPr lang="ru-RU" sz="1800">
                <a:solidFill>
                  <a:srgbClr val="002060"/>
                </a:solidFill>
              </a:rPr>
              <a:t>проекта. </a:t>
            </a:r>
            <a:r>
              <a:rPr lang="bg-BG" sz="1800">
                <a:solidFill>
                  <a:srgbClr val="002060"/>
                </a:solidFill>
              </a:rPr>
              <a:t>Програмният оператор </a:t>
            </a:r>
            <a:r>
              <a:rPr lang="bg-BG" sz="1800" b="1">
                <a:solidFill>
                  <a:srgbClr val="002060"/>
                </a:solidFill>
              </a:rPr>
              <a:t>няма изискване към допустимите кандидати/партньори за опит и/или годишен оборот </a:t>
            </a:r>
            <a:r>
              <a:rPr lang="bg-BG" sz="1800">
                <a:solidFill>
                  <a:srgbClr val="002060"/>
                </a:solidFill>
              </a:rPr>
              <a:t>в сходни дейности като тези по проектното предложение.</a:t>
            </a:r>
            <a:endParaRPr lang="en-US" sz="1800">
              <a:solidFill>
                <a:srgbClr val="002060"/>
              </a:solidFill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07130" y="3501008"/>
            <a:ext cx="8469582" cy="67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ru-RU" sz="1800" b="1" smtClean="0">
                <a:solidFill>
                  <a:srgbClr val="002060"/>
                </a:solidFill>
              </a:rPr>
              <a:t>Физически лица </a:t>
            </a:r>
            <a:r>
              <a:rPr lang="ru-RU" sz="1800" smtClean="0">
                <a:solidFill>
                  <a:srgbClr val="002060"/>
                </a:solidFill>
              </a:rPr>
              <a:t>не са допустими кандидати.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90821" y="5350904"/>
            <a:ext cx="8469582" cy="886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bg-BG"/>
            </a:defPPr>
            <a:lvl1pPr marL="342900" indent="-342900" algn="just">
              <a:spcBef>
                <a:spcPct val="0"/>
              </a:spcBef>
              <a:buFont typeface="Wingdings" pitchFamily="2" charset="2"/>
              <a:buChar char="v"/>
              <a:defRPr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З</a:t>
            </a:r>
            <a:r>
              <a:rPr lang="ru-RU" smtClean="0"/>
              <a:t>а да се считат за допустими кандидатите – неправителствени организации – е необходимо </a:t>
            </a:r>
            <a:r>
              <a:rPr lang="ru-RU" b="1" smtClean="0"/>
              <a:t>да бъдат регистрирани като такива и да са осъществявали дейност на територията на Република България поне 24 месеца преди датата на публикуване на настоящата покана</a:t>
            </a:r>
            <a:r>
              <a:rPr lang="ru-RU" smtClean="0"/>
              <a:t> за предоставяне на безвъзмездна финансова помощ.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86562" y="-1049763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6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618945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err="1">
                <a:solidFill>
                  <a:srgbClr val="002060"/>
                </a:solidFill>
              </a:rPr>
              <a:t>Допустими</a:t>
            </a:r>
            <a:r>
              <a:rPr lang="ru-RU" b="1" u="sng">
                <a:solidFill>
                  <a:srgbClr val="002060"/>
                </a:solidFill>
              </a:rPr>
              <a:t> </a:t>
            </a:r>
            <a:r>
              <a:rPr lang="ru-RU" b="1" u="sng" smtClean="0">
                <a:solidFill>
                  <a:srgbClr val="002060"/>
                </a:solidFill>
              </a:rPr>
              <a:t>партньори (1)</a:t>
            </a:r>
            <a:endParaRPr lang="en-US" u="sng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350890" y="1982146"/>
            <a:ext cx="8469582" cy="2094926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1800" b="1">
                <a:solidFill>
                  <a:srgbClr val="002060"/>
                </a:solidFill>
              </a:rPr>
              <a:t>Допустими партньори от Република България </a:t>
            </a:r>
            <a:r>
              <a:rPr lang="ru-RU" sz="1800">
                <a:solidFill>
                  <a:srgbClr val="002060"/>
                </a:solidFill>
              </a:rPr>
              <a:t>могат да бъдат:</a:t>
            </a:r>
            <a:br>
              <a:rPr lang="ru-RU" sz="1800">
                <a:solidFill>
                  <a:srgbClr val="002060"/>
                </a:solidFill>
              </a:rPr>
            </a:br>
            <a:r>
              <a:rPr lang="ru-RU" sz="1800">
                <a:solidFill>
                  <a:srgbClr val="002060"/>
                </a:solidFill>
              </a:rPr>
              <a:t>в</a:t>
            </a:r>
            <a:r>
              <a:rPr lang="ru-RU" sz="1800" smtClean="0">
                <a:solidFill>
                  <a:srgbClr val="002060"/>
                </a:solidFill>
              </a:rPr>
              <a:t>сички </a:t>
            </a:r>
            <a:r>
              <a:rPr lang="ru-RU" sz="1800">
                <a:solidFill>
                  <a:srgbClr val="002060"/>
                </a:solidFill>
              </a:rPr>
              <a:t>нетърговски, публични и частни организации, включително неправителствени, установени като юридически лица в България, чиято основна дейност се осъществява в културния и творческия сектор, както е дефинирано в Регламент № 1295/2013 за създаване на Програма „Творческа Европа“.</a:t>
            </a:r>
            <a:br>
              <a:rPr lang="ru-RU" sz="1800">
                <a:solidFill>
                  <a:srgbClr val="002060"/>
                </a:solidFill>
              </a:rPr>
            </a:br>
            <a:r>
              <a:rPr lang="ru-RU" sz="1800" smtClean="0">
                <a:solidFill>
                  <a:srgbClr val="002060"/>
                </a:solidFill>
              </a:rPr>
              <a:t/>
            </a:r>
            <a:br>
              <a:rPr lang="ru-RU" sz="1800" smtClean="0">
                <a:solidFill>
                  <a:srgbClr val="002060"/>
                </a:solidFill>
              </a:rPr>
            </a:br>
            <a:endParaRPr lang="ru-RU" sz="1800" err="1">
              <a:solidFill>
                <a:srgbClr val="00206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51520" y="3782346"/>
            <a:ext cx="8469582" cy="26709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ru-RU" sz="1800" b="1" smtClean="0">
                <a:solidFill>
                  <a:srgbClr val="002060"/>
                </a:solidFill>
              </a:rPr>
              <a:t>Допустими </a:t>
            </a:r>
            <a:r>
              <a:rPr lang="ru-RU" sz="1800" b="1">
                <a:solidFill>
                  <a:srgbClr val="002060"/>
                </a:solidFill>
              </a:rPr>
              <a:t>партньори от държавите донори (Исландия, Лихтенщайн и Норвегия) могат да бъдат</a:t>
            </a:r>
            <a:r>
              <a:rPr lang="ru-RU" sz="1800" smtClean="0">
                <a:solidFill>
                  <a:srgbClr val="002060"/>
                </a:solidFill>
              </a:rPr>
              <a:t>: всяка </a:t>
            </a:r>
            <a:r>
              <a:rPr lang="ru-RU" sz="1800">
                <a:solidFill>
                  <a:srgbClr val="002060"/>
                </a:solidFill>
              </a:rPr>
              <a:t>организация – публична или частна, търговска или нетърговска, както и неправителствена, установена като юридическо лице в държавите донори, чиято основна дейност се осъществява в културния и творческия сектор, както е дефинирано в Регламент № 1295/2013 за създаване на Програма „Творческа Европа“.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1800">
                <a:solidFill>
                  <a:srgbClr val="002060"/>
                </a:solidFill>
              </a:rPr>
              <a:t>Партньорът следва да бъде </a:t>
            </a:r>
            <a:r>
              <a:rPr lang="ru-RU" sz="1800" b="1">
                <a:solidFill>
                  <a:srgbClr val="002060"/>
                </a:solidFill>
              </a:rPr>
              <a:t>активно участващ или активно допринасящ </a:t>
            </a:r>
            <a:r>
              <a:rPr lang="ru-RU" sz="1800">
                <a:solidFill>
                  <a:srgbClr val="002060"/>
                </a:solidFill>
              </a:rPr>
              <a:t>за изпълнението на даден проект.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1800" b="1">
                <a:solidFill>
                  <a:srgbClr val="002060"/>
                </a:solidFill>
              </a:rPr>
              <a:t>Физически лица </a:t>
            </a:r>
            <a:r>
              <a:rPr lang="ru-RU" sz="1800">
                <a:solidFill>
                  <a:srgbClr val="002060"/>
                </a:solidFill>
              </a:rPr>
              <a:t>не са допустими партньори по </a:t>
            </a:r>
            <a:r>
              <a:rPr lang="ru-RU" sz="1800" smtClean="0">
                <a:solidFill>
                  <a:srgbClr val="002060"/>
                </a:solidFill>
              </a:rPr>
              <a:t>проекти.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1800">
                <a:solidFill>
                  <a:srgbClr val="002060"/>
                </a:solidFill>
              </a:rPr>
              <a:t>По настоящата покана </a:t>
            </a:r>
            <a:r>
              <a:rPr lang="ru-RU" sz="1800" b="1">
                <a:solidFill>
                  <a:srgbClr val="002060"/>
                </a:solidFill>
              </a:rPr>
              <a:t>партньорството е желателно, но не задължително</a:t>
            </a:r>
            <a:r>
              <a:rPr lang="ru-RU" sz="1800">
                <a:solidFill>
                  <a:srgbClr val="002060"/>
                </a:solidFill>
              </a:rPr>
              <a:t>.</a:t>
            </a:r>
            <a:r>
              <a:rPr lang="ru-RU" sz="1800" smtClean="0">
                <a:solidFill>
                  <a:srgbClr val="002060"/>
                </a:solidFill>
              </a:rPr>
              <a:t/>
            </a:r>
            <a:br>
              <a:rPr lang="ru-RU" sz="1800" smtClean="0">
                <a:solidFill>
                  <a:srgbClr val="002060"/>
                </a:solidFill>
              </a:rPr>
            </a:br>
            <a:r>
              <a:rPr lang="ru-RU" sz="1800" smtClean="0">
                <a:solidFill>
                  <a:srgbClr val="002060"/>
                </a:solidFill>
              </a:rPr>
              <a:t/>
            </a:r>
            <a:br>
              <a:rPr lang="ru-RU" sz="1800" smtClean="0">
                <a:solidFill>
                  <a:srgbClr val="002060"/>
                </a:solidFill>
              </a:rPr>
            </a:br>
            <a:endParaRPr lang="ru-RU" sz="1800" err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86562" y="-1049763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7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618945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err="1">
                <a:solidFill>
                  <a:srgbClr val="002060"/>
                </a:solidFill>
              </a:rPr>
              <a:t>Допустими</a:t>
            </a:r>
            <a:r>
              <a:rPr lang="ru-RU" b="1" u="sng">
                <a:solidFill>
                  <a:srgbClr val="002060"/>
                </a:solidFill>
              </a:rPr>
              <a:t> </a:t>
            </a:r>
            <a:r>
              <a:rPr lang="ru-RU" b="1" u="sng" smtClean="0">
                <a:solidFill>
                  <a:srgbClr val="002060"/>
                </a:solidFill>
              </a:rPr>
              <a:t>партньори (2)</a:t>
            </a:r>
            <a:endParaRPr lang="en-US" u="sng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288422" y="2149403"/>
            <a:ext cx="8469582" cy="1911882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n-US" sz="1800" b="1">
                <a:solidFill>
                  <a:srgbClr val="002060"/>
                </a:solidFill>
              </a:rPr>
              <a:t>NB! </a:t>
            </a:r>
            <a:r>
              <a:rPr lang="ru-RU" sz="1800">
                <a:solidFill>
                  <a:srgbClr val="002060"/>
                </a:solidFill>
              </a:rPr>
              <a:t>Проекти, които предвиждат изпълнение на дейности, основани на </a:t>
            </a:r>
            <a:r>
              <a:rPr lang="ru-RU" sz="1800" b="1">
                <a:solidFill>
                  <a:srgbClr val="002060"/>
                </a:solidFill>
              </a:rPr>
              <a:t>партньорство между кандидатите и партньори от организации </a:t>
            </a:r>
            <a:r>
              <a:rPr lang="ru-RU" sz="1800">
                <a:solidFill>
                  <a:srgbClr val="002060"/>
                </a:solidFill>
              </a:rPr>
              <a:t>(установени в държавите донори или България), </a:t>
            </a:r>
            <a:r>
              <a:rPr lang="ru-RU" sz="1800" b="1">
                <a:solidFill>
                  <a:srgbClr val="002060"/>
                </a:solidFill>
              </a:rPr>
              <a:t>представляващи ромската общност </a:t>
            </a:r>
            <a:r>
              <a:rPr lang="ru-RU" sz="1800">
                <a:solidFill>
                  <a:srgbClr val="002060"/>
                </a:solidFill>
              </a:rPr>
              <a:t>(организации, ръководени от роми), от читалища, инициирани от ромската общност и/или работещи с местната ромска общност </a:t>
            </a:r>
            <a:r>
              <a:rPr lang="ru-RU" sz="1800" b="1">
                <a:solidFill>
                  <a:srgbClr val="002060"/>
                </a:solidFill>
              </a:rPr>
              <a:t>ще получат допълнителни точки по време на оценката на проектните </a:t>
            </a:r>
            <a:r>
              <a:rPr lang="ru-RU" sz="1800" b="1" smtClean="0">
                <a:solidFill>
                  <a:srgbClr val="002060"/>
                </a:solidFill>
              </a:rPr>
              <a:t>предложения</a:t>
            </a:r>
            <a:r>
              <a:rPr lang="ru-RU" sz="1800" smtClean="0">
                <a:solidFill>
                  <a:srgbClr val="002060"/>
                </a:solidFill>
              </a:rPr>
              <a:t>.</a:t>
            </a:r>
            <a:endParaRPr lang="ru-RU" sz="1800" err="1">
              <a:solidFill>
                <a:srgbClr val="00206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17218" y="4126281"/>
            <a:ext cx="8469582" cy="1246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r>
              <a:rPr lang="ru-RU" sz="1800" smtClean="0">
                <a:solidFill>
                  <a:srgbClr val="002060"/>
                </a:solidFill>
              </a:rPr>
              <a:t>ПО </a:t>
            </a:r>
            <a:r>
              <a:rPr lang="ru-RU" sz="1800" err="1">
                <a:solidFill>
                  <a:srgbClr val="002060"/>
                </a:solidFill>
              </a:rPr>
              <a:t>ще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насърчава</a:t>
            </a:r>
            <a:r>
              <a:rPr lang="ru-RU" sz="1800">
                <a:solidFill>
                  <a:srgbClr val="002060"/>
                </a:solidFill>
              </a:rPr>
              <a:t> проекти, </a:t>
            </a:r>
            <a:r>
              <a:rPr lang="ru-RU" sz="1800" err="1">
                <a:solidFill>
                  <a:srgbClr val="002060"/>
                </a:solidFill>
              </a:rPr>
              <a:t>които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са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базирани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партньорства</a:t>
            </a:r>
            <a:r>
              <a:rPr lang="ru-RU" sz="1800">
                <a:solidFill>
                  <a:srgbClr val="002060"/>
                </a:solidFill>
              </a:rPr>
              <a:t> между </a:t>
            </a:r>
            <a:r>
              <a:rPr lang="ru-RU" sz="1800" err="1">
                <a:solidFill>
                  <a:srgbClr val="002060"/>
                </a:solidFill>
              </a:rPr>
              <a:t>кандидати</a:t>
            </a:r>
            <a:r>
              <a:rPr lang="ru-RU" sz="1800">
                <a:solidFill>
                  <a:srgbClr val="002060"/>
                </a:solidFill>
              </a:rPr>
              <a:t> и </a:t>
            </a:r>
            <a:r>
              <a:rPr lang="ru-RU" sz="1800" err="1">
                <a:solidFill>
                  <a:srgbClr val="002060"/>
                </a:solidFill>
              </a:rPr>
              <a:t>партньори</a:t>
            </a:r>
            <a:r>
              <a:rPr lang="ru-RU" sz="1800">
                <a:solidFill>
                  <a:srgbClr val="002060"/>
                </a:solidFill>
              </a:rPr>
              <a:t> от </a:t>
            </a:r>
            <a:r>
              <a:rPr lang="ru-RU" sz="1800" err="1">
                <a:solidFill>
                  <a:srgbClr val="002060"/>
                </a:solidFill>
              </a:rPr>
              <a:t>България</a:t>
            </a:r>
            <a:r>
              <a:rPr lang="ru-RU" sz="1800">
                <a:solidFill>
                  <a:srgbClr val="002060"/>
                </a:solidFill>
              </a:rPr>
              <a:t> и </a:t>
            </a:r>
            <a:r>
              <a:rPr lang="ru-RU" sz="1800" err="1">
                <a:solidFill>
                  <a:srgbClr val="002060"/>
                </a:solidFill>
              </a:rPr>
              <a:t>държавите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 smtClean="0">
                <a:solidFill>
                  <a:srgbClr val="002060"/>
                </a:solidFill>
              </a:rPr>
              <a:t>донори</a:t>
            </a:r>
            <a:r>
              <a:rPr lang="bg-BG" sz="1800" smtClean="0">
                <a:solidFill>
                  <a:srgbClr val="002060"/>
                </a:solidFill>
              </a:rPr>
              <a:t>.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Проектни</a:t>
            </a:r>
            <a:r>
              <a:rPr lang="ru-RU" sz="1800">
                <a:solidFill>
                  <a:srgbClr val="002060"/>
                </a:solidFill>
              </a:rPr>
              <a:t> предложения, </a:t>
            </a:r>
            <a:r>
              <a:rPr lang="ru-RU" sz="1800" err="1">
                <a:solidFill>
                  <a:srgbClr val="002060"/>
                </a:solidFill>
              </a:rPr>
              <a:t>които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предвиждат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изпълнение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b="1" err="1">
                <a:solidFill>
                  <a:srgbClr val="002060"/>
                </a:solidFill>
              </a:rPr>
              <a:t>дейности</a:t>
            </a:r>
            <a:r>
              <a:rPr lang="ru-RU" sz="1800" b="1">
                <a:solidFill>
                  <a:srgbClr val="002060"/>
                </a:solidFill>
              </a:rPr>
              <a:t> с </a:t>
            </a:r>
            <a:r>
              <a:rPr lang="ru-RU" sz="1800" b="1" err="1">
                <a:solidFill>
                  <a:srgbClr val="002060"/>
                </a:solidFill>
              </a:rPr>
              <a:t>партньори</a:t>
            </a:r>
            <a:r>
              <a:rPr lang="ru-RU" sz="1800" b="1">
                <a:solidFill>
                  <a:srgbClr val="002060"/>
                </a:solidFill>
              </a:rPr>
              <a:t> от </a:t>
            </a:r>
            <a:r>
              <a:rPr lang="ru-RU" sz="1800" b="1" err="1">
                <a:solidFill>
                  <a:srgbClr val="002060"/>
                </a:solidFill>
              </a:rPr>
              <a:t>държавите</a:t>
            </a:r>
            <a:r>
              <a:rPr lang="ru-RU" sz="1800" b="1">
                <a:solidFill>
                  <a:srgbClr val="002060"/>
                </a:solidFill>
              </a:rPr>
              <a:t> </a:t>
            </a:r>
            <a:r>
              <a:rPr lang="ru-RU" sz="1800" b="1" err="1">
                <a:solidFill>
                  <a:srgbClr val="002060"/>
                </a:solidFill>
              </a:rPr>
              <a:t>донори</a:t>
            </a:r>
            <a:r>
              <a:rPr lang="ru-RU" sz="1800" b="1">
                <a:solidFill>
                  <a:srgbClr val="002060"/>
                </a:solidFill>
              </a:rPr>
              <a:t>, </a:t>
            </a:r>
            <a:r>
              <a:rPr lang="ru-RU" sz="1800" b="1" err="1">
                <a:solidFill>
                  <a:srgbClr val="002060"/>
                </a:solidFill>
              </a:rPr>
              <a:t>получават</a:t>
            </a:r>
            <a:r>
              <a:rPr lang="ru-RU" sz="1800" b="1">
                <a:solidFill>
                  <a:srgbClr val="002060"/>
                </a:solidFill>
              </a:rPr>
              <a:t> </a:t>
            </a:r>
            <a:r>
              <a:rPr lang="ru-RU" sz="1800" b="1" err="1">
                <a:solidFill>
                  <a:srgbClr val="002060"/>
                </a:solidFill>
              </a:rPr>
              <a:t>по-голям</a:t>
            </a:r>
            <a:r>
              <a:rPr lang="ru-RU" sz="1800" b="1">
                <a:solidFill>
                  <a:srgbClr val="002060"/>
                </a:solidFill>
              </a:rPr>
              <a:t> </a:t>
            </a:r>
            <a:r>
              <a:rPr lang="ru-RU" sz="1800" b="1" err="1">
                <a:solidFill>
                  <a:srgbClr val="002060"/>
                </a:solidFill>
              </a:rPr>
              <a:t>брой</a:t>
            </a:r>
            <a:r>
              <a:rPr lang="ru-RU" sz="1800" b="1">
                <a:solidFill>
                  <a:srgbClr val="002060"/>
                </a:solidFill>
              </a:rPr>
              <a:t> точки на </a:t>
            </a:r>
            <a:r>
              <a:rPr lang="ru-RU" sz="1800" b="1" err="1">
                <a:solidFill>
                  <a:srgbClr val="002060"/>
                </a:solidFill>
              </a:rPr>
              <a:t>етап</a:t>
            </a:r>
            <a:r>
              <a:rPr lang="ru-RU" sz="1800" b="1">
                <a:solidFill>
                  <a:srgbClr val="002060"/>
                </a:solidFill>
              </a:rPr>
              <a:t> </a:t>
            </a:r>
            <a:r>
              <a:rPr lang="ru-RU" sz="1800" b="1" err="1">
                <a:solidFill>
                  <a:srgbClr val="002060"/>
                </a:solidFill>
              </a:rPr>
              <a:t>Техническа</a:t>
            </a:r>
            <a:r>
              <a:rPr lang="ru-RU" sz="1800" b="1">
                <a:solidFill>
                  <a:srgbClr val="002060"/>
                </a:solidFill>
              </a:rPr>
              <a:t> и финансова оценка (ТФО).</a:t>
            </a:r>
            <a:endParaRPr lang="en-US" sz="1800" b="1">
              <a:solidFill>
                <a:srgbClr val="002060"/>
              </a:solidFill>
            </a:endParaRPr>
          </a:p>
          <a:p>
            <a:pPr marL="342900" lvl="0" indent="-342900" algn="just">
              <a:buFont typeface="Wingdings" pitchFamily="2" charset="2"/>
              <a:buChar char="v"/>
            </a:pP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45660" y="5373216"/>
            <a:ext cx="8469582" cy="659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Wingdings" pitchFamily="2" charset="2"/>
              <a:buChar char="v"/>
            </a:pPr>
            <a:r>
              <a:rPr lang="ru-RU" sz="1800" err="1" smtClean="0">
                <a:solidFill>
                  <a:srgbClr val="002060"/>
                </a:solidFill>
              </a:rPr>
              <a:t>Няма</a:t>
            </a:r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>
                <a:solidFill>
                  <a:srgbClr val="002060"/>
                </a:solidFill>
              </a:rPr>
              <a:t>ограничение за </a:t>
            </a:r>
            <a:r>
              <a:rPr lang="ru-RU" sz="1800" err="1">
                <a:solidFill>
                  <a:srgbClr val="002060"/>
                </a:solidFill>
              </a:rPr>
              <a:t>броя</a:t>
            </a:r>
            <a:r>
              <a:rPr lang="ru-RU" sz="1800">
                <a:solidFill>
                  <a:srgbClr val="002060"/>
                </a:solidFill>
              </a:rPr>
              <a:t> на </a:t>
            </a:r>
            <a:r>
              <a:rPr lang="ru-RU" sz="1800" err="1">
                <a:solidFill>
                  <a:srgbClr val="002060"/>
                </a:solidFill>
              </a:rPr>
              <a:t>партньорите</a:t>
            </a:r>
            <a:r>
              <a:rPr lang="ru-RU" sz="1800">
                <a:solidFill>
                  <a:srgbClr val="002060"/>
                </a:solidFill>
              </a:rPr>
              <a:t> по един проект и един </a:t>
            </a:r>
            <a:r>
              <a:rPr lang="ru-RU" sz="1800" err="1">
                <a:solidFill>
                  <a:srgbClr val="002060"/>
                </a:solidFill>
              </a:rPr>
              <a:t>партньор</a:t>
            </a:r>
            <a:r>
              <a:rPr lang="ru-RU" sz="1800">
                <a:solidFill>
                  <a:srgbClr val="002060"/>
                </a:solidFill>
              </a:rPr>
              <a:t> </a:t>
            </a:r>
            <a:r>
              <a:rPr lang="ru-RU" sz="1800" err="1">
                <a:solidFill>
                  <a:srgbClr val="002060"/>
                </a:solidFill>
              </a:rPr>
              <a:t>може</a:t>
            </a:r>
            <a:r>
              <a:rPr lang="ru-RU" sz="1800">
                <a:solidFill>
                  <a:srgbClr val="002060"/>
                </a:solidFill>
              </a:rPr>
              <a:t> да </a:t>
            </a:r>
            <a:r>
              <a:rPr lang="ru-RU" sz="1800" err="1">
                <a:solidFill>
                  <a:srgbClr val="002060"/>
                </a:solidFill>
              </a:rPr>
              <a:t>участва</a:t>
            </a:r>
            <a:r>
              <a:rPr lang="ru-RU" sz="1800">
                <a:solidFill>
                  <a:srgbClr val="002060"/>
                </a:solidFill>
              </a:rPr>
              <a:t> в </a:t>
            </a:r>
            <a:r>
              <a:rPr lang="ru-RU" sz="1800" err="1">
                <a:solidFill>
                  <a:srgbClr val="002060"/>
                </a:solidFill>
              </a:rPr>
              <a:t>повече</a:t>
            </a:r>
            <a:r>
              <a:rPr lang="ru-RU" sz="1800">
                <a:solidFill>
                  <a:srgbClr val="002060"/>
                </a:solidFill>
              </a:rPr>
              <a:t> от </a:t>
            </a:r>
            <a:r>
              <a:rPr lang="ru-RU" sz="1800" err="1">
                <a:solidFill>
                  <a:srgbClr val="002060"/>
                </a:solidFill>
              </a:rPr>
              <a:t>едно</a:t>
            </a:r>
            <a:r>
              <a:rPr lang="ru-RU" sz="1800">
                <a:solidFill>
                  <a:srgbClr val="002060"/>
                </a:solidFill>
              </a:rPr>
              <a:t> проектно предложение.</a:t>
            </a:r>
            <a:endParaRPr lang="en-US" sz="1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8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err="1" smtClean="0">
                <a:solidFill>
                  <a:srgbClr val="002060"/>
                </a:solidFill>
              </a:rPr>
              <a:t>Задължителни</a:t>
            </a:r>
            <a:r>
              <a:rPr lang="ru-RU" b="1" u="sng" smtClean="0">
                <a:solidFill>
                  <a:srgbClr val="002060"/>
                </a:solidFill>
              </a:rPr>
              <a:t> </a:t>
            </a:r>
            <a:r>
              <a:rPr lang="ru-RU" b="1" u="sng" err="1" smtClean="0">
                <a:solidFill>
                  <a:srgbClr val="002060"/>
                </a:solidFill>
              </a:rPr>
              <a:t>изисквания</a:t>
            </a:r>
            <a:r>
              <a:rPr lang="ru-RU" b="1" u="sng" smtClean="0">
                <a:solidFill>
                  <a:srgbClr val="002060"/>
                </a:solidFill>
              </a:rPr>
              <a:t> (1)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898823"/>
            <a:ext cx="8640960" cy="471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50" b="1" err="1">
                <a:solidFill>
                  <a:srgbClr val="002060"/>
                </a:solidFill>
              </a:rPr>
              <a:t>Територия</a:t>
            </a:r>
            <a:r>
              <a:rPr lang="ru-RU" sz="1650">
                <a:solidFill>
                  <a:srgbClr val="002060"/>
                </a:solidFill>
              </a:rPr>
              <a:t> </a:t>
            </a:r>
            <a:r>
              <a:rPr lang="ru-RU" sz="1650" smtClean="0">
                <a:solidFill>
                  <a:srgbClr val="002060"/>
                </a:solidFill>
              </a:rPr>
              <a:t>за </a:t>
            </a:r>
            <a:r>
              <a:rPr lang="ru-RU" sz="1650">
                <a:solidFill>
                  <a:srgbClr val="002060"/>
                </a:solidFill>
              </a:rPr>
              <a:t>реализация на </a:t>
            </a:r>
            <a:r>
              <a:rPr lang="ru-RU" sz="1650" err="1">
                <a:solidFill>
                  <a:srgbClr val="002060"/>
                </a:solidFill>
              </a:rPr>
              <a:t>проектите</a:t>
            </a:r>
            <a:r>
              <a:rPr lang="ru-RU" sz="1650">
                <a:solidFill>
                  <a:srgbClr val="002060"/>
                </a:solidFill>
              </a:rPr>
              <a:t> (</a:t>
            </a:r>
            <a:r>
              <a:rPr lang="ru-RU" sz="1650" err="1">
                <a:solidFill>
                  <a:srgbClr val="002060"/>
                </a:solidFill>
              </a:rPr>
              <a:t>България</a:t>
            </a:r>
            <a:r>
              <a:rPr lang="ru-RU" sz="1650">
                <a:solidFill>
                  <a:srgbClr val="002060"/>
                </a:solidFill>
              </a:rPr>
              <a:t>, Норвегия, Исландия, </a:t>
            </a:r>
            <a:r>
              <a:rPr lang="ru-RU" sz="1650" err="1">
                <a:solidFill>
                  <a:srgbClr val="002060"/>
                </a:solidFill>
              </a:rPr>
              <a:t>Лихтенщайн</a:t>
            </a:r>
            <a:r>
              <a:rPr lang="ru-RU" sz="1650" smtClean="0">
                <a:solidFill>
                  <a:srgbClr val="002060"/>
                </a:solidFill>
              </a:rPr>
              <a:t>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50" smtClean="0">
                <a:solidFill>
                  <a:srgbClr val="002060"/>
                </a:solidFill>
              </a:rPr>
              <a:t>Проектните </a:t>
            </a:r>
            <a:r>
              <a:rPr lang="ru-RU" sz="1650">
                <a:solidFill>
                  <a:srgbClr val="002060"/>
                </a:solidFill>
              </a:rPr>
              <a:t>предложения задължително трябва да включват </a:t>
            </a:r>
            <a:r>
              <a:rPr lang="ru-RU" sz="1650" b="1">
                <a:solidFill>
                  <a:srgbClr val="002060"/>
                </a:solidFill>
              </a:rPr>
              <a:t>реализиране на минимум едно събитие</a:t>
            </a:r>
            <a:r>
              <a:rPr lang="ru-RU" sz="1650">
                <a:solidFill>
                  <a:srgbClr val="002060"/>
                </a:solidFill>
              </a:rPr>
              <a:t>, свързано с културата и изкуствата на етническите и културни малцинства (с фокус върху роми);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50" smtClean="0">
                <a:solidFill>
                  <a:srgbClr val="002060"/>
                </a:solidFill>
              </a:rPr>
              <a:t>Проектните </a:t>
            </a:r>
            <a:r>
              <a:rPr lang="ru-RU" sz="1650">
                <a:solidFill>
                  <a:srgbClr val="002060"/>
                </a:solidFill>
              </a:rPr>
              <a:t>предложения задължително трябва да включват ми</a:t>
            </a:r>
            <a:r>
              <a:rPr lang="ru-RU" sz="1650" b="1">
                <a:solidFill>
                  <a:srgbClr val="002060"/>
                </a:solidFill>
              </a:rPr>
              <a:t>нимум едно образователно събитие с акцент върху културата на малцинствата (с фокус върху ромите</a:t>
            </a:r>
            <a:r>
              <a:rPr lang="ru-RU" sz="1650" b="1" smtClean="0">
                <a:solidFill>
                  <a:srgbClr val="002060"/>
                </a:solidFill>
              </a:rPr>
              <a:t>)</a:t>
            </a:r>
            <a:r>
              <a:rPr lang="en-US" sz="1650" b="1" smtClean="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50" smtClean="0">
                <a:solidFill>
                  <a:srgbClr val="002060"/>
                </a:solidFill>
              </a:rPr>
              <a:t>Всяко </a:t>
            </a:r>
            <a:r>
              <a:rPr lang="ru-RU" sz="1650">
                <a:solidFill>
                  <a:srgbClr val="002060"/>
                </a:solidFill>
              </a:rPr>
              <a:t>проектно продължение задължително трябва да включва </a:t>
            </a:r>
            <a:r>
              <a:rPr lang="ru-RU" sz="1650" b="1">
                <a:solidFill>
                  <a:srgbClr val="002060"/>
                </a:solidFill>
              </a:rPr>
              <a:t>дейност за сформиране на екип и управление на проекта</a:t>
            </a:r>
            <a:r>
              <a:rPr lang="ru-RU" sz="1650">
                <a:solidFill>
                  <a:srgbClr val="002060"/>
                </a:solidFill>
              </a:rPr>
              <a:t>, като всеки бенефициент е пряко отговорен за управлението на проекта и осигуряване качественото изпълнение на заложените </a:t>
            </a:r>
            <a:r>
              <a:rPr lang="ru-RU" sz="1650" smtClean="0">
                <a:solidFill>
                  <a:srgbClr val="002060"/>
                </a:solidFill>
              </a:rPr>
              <a:t>дейност</a:t>
            </a:r>
            <a:r>
              <a:rPr lang="bg-BG" sz="1650" smtClean="0">
                <a:solidFill>
                  <a:srgbClr val="002060"/>
                </a:solidFill>
              </a:rPr>
              <a:t>и. </a:t>
            </a:r>
            <a:r>
              <a:rPr lang="en-US" sz="1650" b="1" smtClean="0">
                <a:solidFill>
                  <a:srgbClr val="002060"/>
                </a:solidFill>
              </a:rPr>
              <a:t>NB! </a:t>
            </a:r>
            <a:r>
              <a:rPr lang="ru-RU" sz="1650" b="1" smtClean="0">
                <a:solidFill>
                  <a:srgbClr val="002060"/>
                </a:solidFill>
              </a:rPr>
              <a:t>Ръководителят </a:t>
            </a:r>
            <a:r>
              <a:rPr lang="ru-RU" sz="1650" b="1">
                <a:solidFill>
                  <a:srgbClr val="002060"/>
                </a:solidFill>
              </a:rPr>
              <a:t>на бенефициента (управител, председател, кмет и др.) не може да бъде ръководител на проекта, нито член на екипа по управлението на </a:t>
            </a:r>
            <a:r>
              <a:rPr lang="ru-RU" sz="1650" b="1" smtClean="0">
                <a:solidFill>
                  <a:srgbClr val="002060"/>
                </a:solidFill>
              </a:rPr>
              <a:t>проекта;</a:t>
            </a:r>
            <a:endParaRPr lang="en-US" sz="1650" b="1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50" smtClean="0">
                <a:solidFill>
                  <a:srgbClr val="002060"/>
                </a:solidFill>
              </a:rPr>
              <a:t>Ако </a:t>
            </a:r>
            <a:r>
              <a:rPr lang="bg-BG" sz="1650" smtClean="0">
                <a:solidFill>
                  <a:srgbClr val="002060"/>
                </a:solidFill>
              </a:rPr>
              <a:t>проект </a:t>
            </a:r>
            <a:r>
              <a:rPr lang="ru-RU" sz="1650" smtClean="0">
                <a:solidFill>
                  <a:srgbClr val="002060"/>
                </a:solidFill>
              </a:rPr>
              <a:t>предвижда </a:t>
            </a:r>
            <a:r>
              <a:rPr lang="ru-RU" sz="1650">
                <a:solidFill>
                  <a:srgbClr val="002060"/>
                </a:solidFill>
              </a:rPr>
              <a:t>ползването на </a:t>
            </a:r>
            <a:r>
              <a:rPr lang="ru-RU" sz="1650" b="1">
                <a:solidFill>
                  <a:srgbClr val="002060"/>
                </a:solidFill>
              </a:rPr>
              <a:t>експерти, външни спрямо тези, пряко отговорни за управлението на проекта, но участващи в реализацията на предвидените събития/прояви/мероприятия, </a:t>
            </a:r>
            <a:r>
              <a:rPr lang="ru-RU" sz="1650" b="1" smtClean="0">
                <a:solidFill>
                  <a:srgbClr val="002060"/>
                </a:solidFill>
              </a:rPr>
              <a:t>е </a:t>
            </a:r>
            <a:r>
              <a:rPr lang="ru-RU" sz="1650" b="1">
                <a:solidFill>
                  <a:srgbClr val="002060"/>
                </a:solidFill>
              </a:rPr>
              <a:t>необходимо точно и ясно да описва тяхната роля за изпълнението на дейностите, както и да аргументира техния брой в рамките на проекта. </a:t>
            </a:r>
            <a:r>
              <a:rPr lang="ru-RU" sz="1650">
                <a:solidFill>
                  <a:srgbClr val="002060"/>
                </a:solidFill>
              </a:rPr>
              <a:t>Трябва също така да определи минимални изисквания за опит и </a:t>
            </a:r>
            <a:r>
              <a:rPr lang="ru-RU" sz="1650" smtClean="0">
                <a:solidFill>
                  <a:srgbClr val="002060"/>
                </a:solidFill>
              </a:rPr>
              <a:t>образование;</a:t>
            </a:r>
            <a:endParaRPr lang="bg-BG" sz="165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5258" y="-1049761"/>
            <a:ext cx="6613483" cy="8928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378181" cy="7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0" y="107993"/>
            <a:ext cx="1700830" cy="1361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9" y="60546"/>
            <a:ext cx="1656183" cy="14568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80799" y="1628800"/>
            <a:ext cx="8469582" cy="1179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000" smtClean="0">
                <a:solidFill>
                  <a:srgbClr val="002060"/>
                </a:solidFill>
              </a:rPr>
              <a:t/>
            </a:r>
            <a:br>
              <a:rPr lang="bg-BG" sz="3000" smtClean="0">
                <a:solidFill>
                  <a:srgbClr val="002060"/>
                </a:solidFill>
              </a:rPr>
            </a:br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439" y="4365104"/>
            <a:ext cx="846958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30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9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16811" y="1484784"/>
            <a:ext cx="828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err="1" smtClean="0">
                <a:solidFill>
                  <a:srgbClr val="002060"/>
                </a:solidFill>
              </a:rPr>
              <a:t>Задължителни</a:t>
            </a:r>
            <a:r>
              <a:rPr lang="ru-RU" b="1" u="sng" smtClean="0">
                <a:solidFill>
                  <a:srgbClr val="002060"/>
                </a:solidFill>
              </a:rPr>
              <a:t> </a:t>
            </a:r>
            <a:r>
              <a:rPr lang="ru-RU" b="1" u="sng" err="1" smtClean="0">
                <a:solidFill>
                  <a:srgbClr val="002060"/>
                </a:solidFill>
              </a:rPr>
              <a:t>изисквания</a:t>
            </a:r>
            <a:r>
              <a:rPr lang="ru-RU" b="1" u="sng" smtClean="0">
                <a:solidFill>
                  <a:srgbClr val="002060"/>
                </a:solidFill>
              </a:rPr>
              <a:t> (2) 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8513" y="3894029"/>
            <a:ext cx="8469582" cy="1562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itchFamily="2" charset="2"/>
              <a:buChar char="v"/>
            </a:pPr>
            <a:endParaRPr lang="ru-RU" sz="18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488" y="1844824"/>
            <a:ext cx="8961437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smtClean="0">
                <a:solidFill>
                  <a:srgbClr val="002060"/>
                </a:solidFill>
              </a:rPr>
              <a:t>Задължителна </a:t>
            </a:r>
            <a:r>
              <a:rPr lang="ru-RU" sz="1600" b="1">
                <a:solidFill>
                  <a:srgbClr val="002060"/>
                </a:solidFill>
              </a:rPr>
              <a:t>дейност за публичност и информация на целите и дейностите по проекта, както и за финансовия принос на ФМ на ЕИП - </a:t>
            </a:r>
            <a:r>
              <a:rPr lang="ru-RU" sz="1600">
                <a:solidFill>
                  <a:srgbClr val="002060"/>
                </a:solidFill>
              </a:rPr>
              <a:t>(</a:t>
            </a:r>
            <a:r>
              <a:rPr lang="en-US" sz="1600">
                <a:solidFill>
                  <a:srgbClr val="002060"/>
                </a:solidFill>
                <a:hlinkClick r:id="rId7"/>
              </a:rPr>
              <a:t>https://www.eeagrants.bg/dokumenti/narchniczi</a:t>
            </a:r>
            <a:r>
              <a:rPr lang="ru-RU" sz="1600">
                <a:solidFill>
                  <a:srgbClr val="002060"/>
                </a:solidFill>
              </a:rPr>
              <a:t>)</a:t>
            </a:r>
            <a:r>
              <a:rPr lang="ru-RU" sz="1600" b="1">
                <a:solidFill>
                  <a:srgbClr val="002060"/>
                </a:solidFill>
              </a:rPr>
              <a:t>;</a:t>
            </a:r>
            <a:endParaRPr lang="ru-RU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b="1" smtClean="0">
                <a:solidFill>
                  <a:srgbClr val="002060"/>
                </a:solidFill>
              </a:rPr>
              <a:t>Анализ </a:t>
            </a:r>
            <a:r>
              <a:rPr lang="ru-RU" sz="1600" b="1">
                <a:solidFill>
                  <a:srgbClr val="002060"/>
                </a:solidFill>
              </a:rPr>
              <a:t>на риска </a:t>
            </a:r>
            <a:r>
              <a:rPr lang="ru-RU" sz="1600">
                <a:solidFill>
                  <a:srgbClr val="002060"/>
                </a:solidFill>
              </a:rPr>
              <a:t>(в Раздел 11 от Формуляра за кандидатстване</a:t>
            </a:r>
            <a:r>
              <a:rPr lang="ru-RU" sz="1600" smtClean="0">
                <a:solidFill>
                  <a:srgbClr val="002060"/>
                </a:solidFill>
              </a:rPr>
              <a:t>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endParaRPr lang="bg-BG" sz="600" b="1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n-US" sz="1600" b="1" smtClean="0">
                <a:solidFill>
                  <a:srgbClr val="002060"/>
                </a:solidFill>
              </a:rPr>
              <a:t>NB! </a:t>
            </a:r>
            <a:r>
              <a:rPr lang="ru-RU" sz="1600" err="1" smtClean="0">
                <a:solidFill>
                  <a:srgbClr val="002060"/>
                </a:solidFill>
              </a:rPr>
              <a:t>Кандидатите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по </a:t>
            </a:r>
            <a:r>
              <a:rPr lang="ru-RU" sz="1600" err="1">
                <a:solidFill>
                  <a:srgbClr val="002060"/>
                </a:solidFill>
              </a:rPr>
              <a:t>настоящата</a:t>
            </a:r>
            <a:r>
              <a:rPr lang="ru-RU" sz="1600">
                <a:solidFill>
                  <a:srgbClr val="002060"/>
                </a:solidFill>
              </a:rPr>
              <a:t> Покана </a:t>
            </a:r>
            <a:r>
              <a:rPr lang="ru-RU" sz="1600" err="1">
                <a:solidFill>
                  <a:srgbClr val="002060"/>
                </a:solidFill>
              </a:rPr>
              <a:t>нямат</a:t>
            </a:r>
            <a:r>
              <a:rPr lang="ru-RU" sz="1600">
                <a:solidFill>
                  <a:srgbClr val="002060"/>
                </a:solidFill>
              </a:rPr>
              <a:t> право да </a:t>
            </a:r>
            <a:r>
              <a:rPr lang="ru-RU" sz="1600" err="1">
                <a:solidFill>
                  <a:srgbClr val="002060"/>
                </a:solidFill>
              </a:rPr>
              <a:t>подават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проектни</a:t>
            </a:r>
            <a:r>
              <a:rPr lang="ru-RU" sz="1600">
                <a:solidFill>
                  <a:srgbClr val="002060"/>
                </a:solidFill>
              </a:rPr>
              <a:t> предложения, </a:t>
            </a:r>
            <a:r>
              <a:rPr lang="ru-RU" sz="1600" err="1">
                <a:solidFill>
                  <a:srgbClr val="002060"/>
                </a:solidFill>
              </a:rPr>
              <a:t>включващи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продукти</a:t>
            </a:r>
            <a:r>
              <a:rPr lang="ru-RU" sz="1600">
                <a:solidFill>
                  <a:srgbClr val="002060"/>
                </a:solidFill>
              </a:rPr>
              <a:t> и </a:t>
            </a:r>
            <a:r>
              <a:rPr lang="ru-RU" sz="1600" err="1">
                <a:solidFill>
                  <a:srgbClr val="002060"/>
                </a:solidFill>
              </a:rPr>
              <a:t>резултати</a:t>
            </a:r>
            <a:r>
              <a:rPr lang="ru-RU" sz="1600">
                <a:solidFill>
                  <a:srgbClr val="002060"/>
                </a:solidFill>
              </a:rPr>
              <a:t>, </a:t>
            </a:r>
            <a:r>
              <a:rPr lang="ru-RU" sz="1600" err="1" smtClean="0">
                <a:solidFill>
                  <a:srgbClr val="002060"/>
                </a:solidFill>
              </a:rPr>
              <a:t>които</a:t>
            </a:r>
            <a:r>
              <a:rPr lang="ru-RU" sz="1600" smtClean="0">
                <a:solidFill>
                  <a:srgbClr val="002060"/>
                </a:solidFill>
              </a:rPr>
              <a:t>: 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ru-RU" sz="1600" b="1" smtClean="0">
                <a:solidFill>
                  <a:srgbClr val="002060"/>
                </a:solidFill>
              </a:rPr>
              <a:t>вече са създадени/постигнати;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ru-RU" sz="1600" b="1" smtClean="0">
                <a:solidFill>
                  <a:srgbClr val="002060"/>
                </a:solidFill>
              </a:rPr>
              <a:t>са </a:t>
            </a:r>
            <a:r>
              <a:rPr lang="ru-RU" sz="1600" b="1">
                <a:solidFill>
                  <a:srgbClr val="002060"/>
                </a:solidFill>
              </a:rPr>
              <a:t>в </a:t>
            </a:r>
            <a:r>
              <a:rPr lang="ru-RU" sz="1600" b="1" err="1">
                <a:solidFill>
                  <a:srgbClr val="002060"/>
                </a:solidFill>
              </a:rPr>
              <a:t>процес</a:t>
            </a:r>
            <a:r>
              <a:rPr lang="ru-RU" sz="1600" b="1">
                <a:solidFill>
                  <a:srgbClr val="002060"/>
                </a:solidFill>
              </a:rPr>
              <a:t> на </a:t>
            </a:r>
            <a:r>
              <a:rPr lang="ru-RU" sz="1600" b="1" err="1" smtClean="0">
                <a:solidFill>
                  <a:srgbClr val="002060"/>
                </a:solidFill>
              </a:rPr>
              <a:t>изпълнение</a:t>
            </a:r>
            <a:r>
              <a:rPr lang="ru-RU" sz="1600" b="1" smtClean="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ru-RU" sz="1600" b="1" smtClean="0">
                <a:solidFill>
                  <a:srgbClr val="002060"/>
                </a:solidFill>
              </a:rPr>
              <a:t>за </a:t>
            </a:r>
            <a:r>
              <a:rPr lang="ru-RU" sz="1600" b="1" err="1">
                <a:solidFill>
                  <a:srgbClr val="002060"/>
                </a:solidFill>
              </a:rPr>
              <a:t>които</a:t>
            </a:r>
            <a:r>
              <a:rPr lang="ru-RU" sz="1600" b="1">
                <a:solidFill>
                  <a:srgbClr val="002060"/>
                </a:solidFill>
              </a:rPr>
              <a:t> вече е </a:t>
            </a:r>
            <a:r>
              <a:rPr lang="ru-RU" sz="1600" b="1" err="1">
                <a:solidFill>
                  <a:srgbClr val="002060"/>
                </a:solidFill>
              </a:rPr>
              <a:t>осигурено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 b="1" err="1">
                <a:solidFill>
                  <a:srgbClr val="002060"/>
                </a:solidFill>
              </a:rPr>
              <a:t>финансиране</a:t>
            </a:r>
            <a:r>
              <a:rPr lang="ru-RU" sz="1600">
                <a:solidFill>
                  <a:srgbClr val="002060"/>
                </a:solidFill>
              </a:rPr>
              <a:t> по друг проект, </a:t>
            </a:r>
            <a:r>
              <a:rPr lang="ru-RU" sz="1600" err="1">
                <a:solidFill>
                  <a:srgbClr val="002060"/>
                </a:solidFill>
              </a:rPr>
              <a:t>програма</a:t>
            </a:r>
            <a:r>
              <a:rPr lang="ru-RU" sz="1600">
                <a:solidFill>
                  <a:srgbClr val="002060"/>
                </a:solidFill>
              </a:rPr>
              <a:t> или </a:t>
            </a:r>
            <a:r>
              <a:rPr lang="ru-RU" sz="1600" err="1">
                <a:solidFill>
                  <a:srgbClr val="002060"/>
                </a:solidFill>
              </a:rPr>
              <a:t>каквато</a:t>
            </a:r>
            <a:r>
              <a:rPr lang="ru-RU" sz="1600">
                <a:solidFill>
                  <a:srgbClr val="002060"/>
                </a:solidFill>
              </a:rPr>
              <a:t> и да е друга финансова схема, </a:t>
            </a:r>
            <a:r>
              <a:rPr lang="ru-RU" sz="1600" err="1">
                <a:solidFill>
                  <a:srgbClr val="002060"/>
                </a:solidFill>
              </a:rPr>
              <a:t>произлизаща</a:t>
            </a:r>
            <a:r>
              <a:rPr lang="ru-RU" sz="1600">
                <a:solidFill>
                  <a:srgbClr val="002060"/>
                </a:solidFill>
              </a:rPr>
              <a:t> от </a:t>
            </a:r>
            <a:r>
              <a:rPr lang="ru-RU" sz="1600" err="1">
                <a:solidFill>
                  <a:srgbClr val="002060"/>
                </a:solidFill>
              </a:rPr>
              <a:t>националния</a:t>
            </a:r>
            <a:r>
              <a:rPr lang="ru-RU" sz="1600">
                <a:solidFill>
                  <a:srgbClr val="002060"/>
                </a:solidFill>
              </a:rPr>
              <a:t> бюджет, бюджета на ЕС или друга </a:t>
            </a:r>
            <a:r>
              <a:rPr lang="ru-RU" sz="1600" err="1">
                <a:solidFill>
                  <a:srgbClr val="002060"/>
                </a:solidFill>
              </a:rPr>
              <a:t>донорска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програма</a:t>
            </a:r>
            <a:r>
              <a:rPr lang="ru-RU" sz="1600">
                <a:solidFill>
                  <a:srgbClr val="002060"/>
                </a:solidFill>
              </a:rPr>
              <a:t>. </a:t>
            </a:r>
            <a:endParaRPr lang="bg-BG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n-US" sz="1600" b="1" smtClean="0">
                <a:solidFill>
                  <a:srgbClr val="002060"/>
                </a:solidFill>
              </a:rPr>
              <a:t>NB! </a:t>
            </a:r>
            <a:r>
              <a:rPr lang="ru-RU" sz="1600" b="1" err="1" smtClean="0">
                <a:solidFill>
                  <a:srgbClr val="002060"/>
                </a:solidFill>
              </a:rPr>
              <a:t>Недопустими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за </a:t>
            </a:r>
            <a:r>
              <a:rPr lang="ru-RU" sz="1600" err="1">
                <a:solidFill>
                  <a:srgbClr val="002060"/>
                </a:solidFill>
              </a:rPr>
              <a:t>финансиране</a:t>
            </a:r>
            <a:r>
              <a:rPr lang="ru-RU" sz="1600">
                <a:solidFill>
                  <a:srgbClr val="002060"/>
                </a:solidFill>
              </a:rPr>
              <a:t> по </a:t>
            </a:r>
            <a:r>
              <a:rPr lang="ru-RU" sz="1600" err="1">
                <a:solidFill>
                  <a:srgbClr val="002060"/>
                </a:solidFill>
              </a:rPr>
              <a:t>тази</a:t>
            </a:r>
            <a:r>
              <a:rPr lang="ru-RU" sz="1600">
                <a:solidFill>
                  <a:srgbClr val="002060"/>
                </a:solidFill>
              </a:rPr>
              <a:t> процедура </a:t>
            </a:r>
            <a:r>
              <a:rPr lang="ru-RU" sz="1600" err="1">
                <a:solidFill>
                  <a:srgbClr val="002060"/>
                </a:solidFill>
              </a:rPr>
              <a:t>са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дейности</a:t>
            </a:r>
            <a:r>
              <a:rPr lang="ru-RU" sz="1600">
                <a:solidFill>
                  <a:srgbClr val="002060"/>
                </a:solidFill>
              </a:rPr>
              <a:t>, </a:t>
            </a:r>
            <a:r>
              <a:rPr lang="ru-RU" sz="1600" err="1">
                <a:solidFill>
                  <a:srgbClr val="002060"/>
                </a:solidFill>
              </a:rPr>
              <a:t>които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са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b="1" err="1">
                <a:solidFill>
                  <a:srgbClr val="002060"/>
                </a:solidFill>
              </a:rPr>
              <a:t>стартирали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 b="1" err="1">
                <a:solidFill>
                  <a:srgbClr val="002060"/>
                </a:solidFill>
              </a:rPr>
              <a:t>преди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 b="1" err="1">
                <a:solidFill>
                  <a:srgbClr val="002060"/>
                </a:solidFill>
              </a:rPr>
              <a:t>датата</a:t>
            </a:r>
            <a:r>
              <a:rPr lang="ru-RU" sz="1600" b="1">
                <a:solidFill>
                  <a:srgbClr val="002060"/>
                </a:solidFill>
              </a:rPr>
              <a:t> на </a:t>
            </a:r>
            <a:r>
              <a:rPr lang="ru-RU" sz="1600" b="1" err="1">
                <a:solidFill>
                  <a:srgbClr val="002060"/>
                </a:solidFill>
              </a:rPr>
              <a:t>сключване</a:t>
            </a:r>
            <a:r>
              <a:rPr lang="ru-RU" sz="1600" b="1">
                <a:solidFill>
                  <a:srgbClr val="002060"/>
                </a:solidFill>
              </a:rPr>
              <a:t> на договора </a:t>
            </a:r>
            <a:r>
              <a:rPr lang="ru-RU" sz="1600">
                <a:solidFill>
                  <a:srgbClr val="002060"/>
                </a:solidFill>
              </a:rPr>
              <a:t>за </a:t>
            </a:r>
            <a:r>
              <a:rPr lang="ru-RU" sz="1600" err="1">
                <a:solidFill>
                  <a:srgbClr val="002060"/>
                </a:solidFill>
              </a:rPr>
              <a:t>безвъзмездна</a:t>
            </a:r>
            <a:r>
              <a:rPr lang="ru-RU" sz="1600">
                <a:solidFill>
                  <a:srgbClr val="002060"/>
                </a:solidFill>
              </a:rPr>
              <a:t> финансова </a:t>
            </a:r>
            <a:r>
              <a:rPr lang="ru-RU" sz="1600" err="1">
                <a:solidFill>
                  <a:srgbClr val="002060"/>
                </a:solidFill>
              </a:rPr>
              <a:t>помощ</a:t>
            </a:r>
            <a:r>
              <a:rPr lang="ru-RU" sz="1600" smtClean="0">
                <a:solidFill>
                  <a:srgbClr val="002060"/>
                </a:solidFill>
              </a:rPr>
              <a:t>;</a:t>
            </a:r>
            <a:endParaRPr lang="en-US" sz="160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Тази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покана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b="1" smtClean="0">
                <a:solidFill>
                  <a:srgbClr val="002060"/>
                </a:solidFill>
              </a:rPr>
              <a:t>позволява </a:t>
            </a:r>
            <a:r>
              <a:rPr lang="ru-RU" sz="1600">
                <a:solidFill>
                  <a:srgbClr val="002060"/>
                </a:solidFill>
              </a:rPr>
              <a:t>на </a:t>
            </a:r>
            <a:r>
              <a:rPr lang="ru-RU" sz="1600" err="1">
                <a:solidFill>
                  <a:srgbClr val="002060"/>
                </a:solidFill>
              </a:rPr>
              <a:t>одобрените</a:t>
            </a:r>
            <a:r>
              <a:rPr lang="ru-RU" sz="1600">
                <a:solidFill>
                  <a:srgbClr val="002060"/>
                </a:solidFill>
              </a:rPr>
              <a:t> проекти </a:t>
            </a:r>
            <a:r>
              <a:rPr lang="ru-RU" sz="1600" b="1">
                <a:solidFill>
                  <a:srgbClr val="002060"/>
                </a:solidFill>
              </a:rPr>
              <a:t>да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b="1" err="1">
                <a:solidFill>
                  <a:srgbClr val="002060"/>
                </a:solidFill>
              </a:rPr>
              <a:t>генерират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r>
              <a:rPr lang="ru-RU" sz="1600" b="1" smtClean="0">
                <a:solidFill>
                  <a:srgbClr val="002060"/>
                </a:solidFill>
              </a:rPr>
              <a:t>приходи </a:t>
            </a:r>
            <a:r>
              <a:rPr lang="ru-RU" sz="1600" i="1" smtClean="0">
                <a:solidFill>
                  <a:srgbClr val="002060"/>
                </a:solidFill>
              </a:rPr>
              <a:t>(вж. т. 13 от </a:t>
            </a:r>
            <a:r>
              <a:rPr lang="ru-RU" sz="1600" smtClean="0">
                <a:solidFill>
                  <a:srgbClr val="002060"/>
                </a:solidFill>
              </a:rPr>
              <a:t>Насоките)</a:t>
            </a:r>
            <a:r>
              <a:rPr lang="en-US" sz="1600" smtClean="0">
                <a:solidFill>
                  <a:srgbClr val="002060"/>
                </a:solidFill>
              </a:rPr>
              <a:t>;</a:t>
            </a:r>
            <a:endParaRPr lang="ru-RU" sz="160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err="1" smtClean="0">
                <a:solidFill>
                  <a:srgbClr val="002060"/>
                </a:solidFill>
              </a:rPr>
              <a:t>Ако</a:t>
            </a:r>
            <a:r>
              <a:rPr lang="ru-RU" sz="1600" smtClean="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проектът</a:t>
            </a:r>
            <a:r>
              <a:rPr lang="ru-RU" sz="1600">
                <a:solidFill>
                  <a:srgbClr val="002060"/>
                </a:solidFill>
              </a:rPr>
              <a:t> се </a:t>
            </a:r>
            <a:r>
              <a:rPr lang="ru-RU" sz="1600" err="1">
                <a:solidFill>
                  <a:srgbClr val="002060"/>
                </a:solidFill>
              </a:rPr>
              <a:t>изпълнява</a:t>
            </a:r>
            <a:r>
              <a:rPr lang="ru-RU" sz="1600">
                <a:solidFill>
                  <a:srgbClr val="002060"/>
                </a:solidFill>
              </a:rPr>
              <a:t> с </a:t>
            </a:r>
            <a:r>
              <a:rPr lang="ru-RU" sz="1600" err="1">
                <a:solidFill>
                  <a:srgbClr val="002060"/>
                </a:solidFill>
              </a:rPr>
              <a:t>партньор</a:t>
            </a:r>
            <a:r>
              <a:rPr lang="ru-RU" sz="1600">
                <a:solidFill>
                  <a:srgbClr val="002060"/>
                </a:solidFill>
              </a:rPr>
              <a:t>, </a:t>
            </a:r>
            <a:r>
              <a:rPr lang="ru-RU" sz="1600" err="1">
                <a:solidFill>
                  <a:srgbClr val="002060"/>
                </a:solidFill>
              </a:rPr>
              <a:t>тогава</a:t>
            </a:r>
            <a:r>
              <a:rPr lang="ru-RU" sz="1600">
                <a:solidFill>
                  <a:srgbClr val="002060"/>
                </a:solidFill>
              </a:rPr>
              <a:t> е </a:t>
            </a:r>
            <a:r>
              <a:rPr lang="ru-RU" sz="1600" err="1">
                <a:solidFill>
                  <a:srgbClr val="002060"/>
                </a:solidFill>
              </a:rPr>
              <a:t>задължително</a:t>
            </a:r>
            <a:r>
              <a:rPr lang="ru-RU" sz="1600">
                <a:solidFill>
                  <a:srgbClr val="002060"/>
                </a:solidFill>
              </a:rPr>
              <a:t> да се включи </a:t>
            </a:r>
            <a:r>
              <a:rPr lang="ru-RU" sz="1600" b="1" err="1">
                <a:solidFill>
                  <a:srgbClr val="002060"/>
                </a:solidFill>
              </a:rPr>
              <a:t>финансиране</a:t>
            </a:r>
            <a:r>
              <a:rPr lang="ru-RU" sz="1600" b="1">
                <a:solidFill>
                  <a:srgbClr val="002060"/>
                </a:solidFill>
              </a:rPr>
              <a:t> за </a:t>
            </a:r>
            <a:r>
              <a:rPr lang="ru-RU" sz="1600" b="1" err="1">
                <a:solidFill>
                  <a:srgbClr val="002060"/>
                </a:solidFill>
              </a:rPr>
              <a:t>партньора</a:t>
            </a:r>
            <a:r>
              <a:rPr lang="ru-RU" sz="1600" b="1">
                <a:solidFill>
                  <a:srgbClr val="002060"/>
                </a:solidFill>
              </a:rPr>
              <a:t> по проекта</a:t>
            </a:r>
            <a:r>
              <a:rPr lang="ru-RU" sz="1600">
                <a:solidFill>
                  <a:srgbClr val="002060"/>
                </a:solidFill>
              </a:rPr>
              <a:t> и </a:t>
            </a:r>
            <a:r>
              <a:rPr lang="ru-RU" sz="1600" err="1">
                <a:solidFill>
                  <a:srgbClr val="002060"/>
                </a:solidFill>
              </a:rPr>
              <a:t>това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err="1">
                <a:solidFill>
                  <a:srgbClr val="002060"/>
                </a:solidFill>
              </a:rPr>
              <a:t>трябва</a:t>
            </a:r>
            <a:r>
              <a:rPr lang="ru-RU" sz="1600">
                <a:solidFill>
                  <a:srgbClr val="002060"/>
                </a:solidFill>
              </a:rPr>
              <a:t> да </a:t>
            </a:r>
            <a:r>
              <a:rPr lang="ru-RU" sz="1600" err="1">
                <a:solidFill>
                  <a:srgbClr val="002060"/>
                </a:solidFill>
              </a:rPr>
              <a:t>бъде</a:t>
            </a:r>
            <a:r>
              <a:rPr lang="ru-RU" sz="1600">
                <a:solidFill>
                  <a:srgbClr val="002060"/>
                </a:solidFill>
              </a:rPr>
              <a:t> подробно описано в т. 5 „Бюджет“ </a:t>
            </a:r>
            <a:r>
              <a:rPr lang="ru-RU" sz="1600" err="1">
                <a:solidFill>
                  <a:srgbClr val="002060"/>
                </a:solidFill>
              </a:rPr>
              <a:t>във</a:t>
            </a:r>
            <a:r>
              <a:rPr lang="ru-RU" sz="1600">
                <a:solidFill>
                  <a:srgbClr val="002060"/>
                </a:solidFill>
              </a:rPr>
              <a:t> </a:t>
            </a:r>
            <a:r>
              <a:rPr lang="ru-RU" sz="1600" smtClean="0">
                <a:solidFill>
                  <a:srgbClr val="002060"/>
                </a:solidFill>
              </a:rPr>
              <a:t>Формуляра </a:t>
            </a:r>
            <a:r>
              <a:rPr lang="ru-RU" sz="1600">
                <a:solidFill>
                  <a:srgbClr val="002060"/>
                </a:solidFill>
              </a:rPr>
              <a:t>за </a:t>
            </a:r>
            <a:r>
              <a:rPr lang="ru-RU" sz="1600" smtClean="0">
                <a:solidFill>
                  <a:srgbClr val="002060"/>
                </a:solidFill>
              </a:rPr>
              <a:t>кандидатстване</a:t>
            </a:r>
            <a:r>
              <a:rPr lang="bg-BG" sz="1600">
                <a:solidFill>
                  <a:srgbClr val="002060"/>
                </a:solidFill>
              </a:rPr>
              <a:t>.</a:t>
            </a:r>
            <a:endParaRPr lang="en-US" sz="160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2510</Words>
  <Application>Microsoft Office PowerPoint</Application>
  <PresentationFormat>On-screen Show (4:3)</PresentationFormat>
  <Paragraphs>197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тема</vt:lpstr>
      <vt:lpstr>Резултат 3  „ПОДОБРЕНА ИНФОРМИРАНОСТ ЗА ИЗКУСТВА И КУЛТУРА НА ЕТНИЧЕСКИ И КУЛТУРНИ МАЛЦИНСТВА (ФОКУС ВЪРХУ РОМИ)“  Покана BGCULTURE-3.001</vt:lpstr>
      <vt:lpstr>Безвъзмездната финансова помощ за проекти от ФМ на ЕИП по Програмата като цяло е почти 10 800 000 €, като тя се фокусира върху ролята на културата и движимото културно наследство като двигател за местно и регионално развитие, акцентирайки върху заетостта, социалното включване и предприемачеството в културния сектор.</vt:lpstr>
      <vt:lpstr>PowerPoint Presentation</vt:lpstr>
      <vt:lpstr>PowerPoint Presentation</vt:lpstr>
      <vt:lpstr>Допустими кандидати са нетърговски, публични* или частни, както и неправителствени организации, установени като юридически лица на територията на Република България, вкл. общини, чиято принципна дейност се осъществява в културния или творческия сектор, както е дефинирано в Регламент (ЕС) № 1295/2013 за създаване на програма „Творческа Европа“. *Под публични организации се има предвид бюджетни организации по смисъла на § 1, т. 5 от Допълнителните разпоредби на Закона за публичните финанси.</vt:lpstr>
      <vt:lpstr>Допустими партньори от Република България могат да бъдат: всички нетърговски, публични и частни организации, включително неправителствени, установени като юридически лица в България, чиято основна дейност се осъществява в културния и творческия сектор, както е дефинирано в Регламент № 1295/2013 за създаване на Програма „Творческа Европа“.  </vt:lpstr>
      <vt:lpstr>NB! Проекти, които предвиждат изпълнение на дейности, основани на партньорство между кандидатите и партньори от организации (установени в държавите донори или България), представляващи ромската общност (организации, ръководени от роми), от читалища, инициирани от ромската общност и/или работещи с местната ромска общност ще получат допълнителни точки по време на оценката на проектните предложения.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Zori</dc:creator>
  <cp:lastModifiedBy>Zornitsa Alexandrova</cp:lastModifiedBy>
  <cp:revision>79</cp:revision>
  <dcterms:created xsi:type="dcterms:W3CDTF">2021-04-05T10:22:40Z</dcterms:created>
  <dcterms:modified xsi:type="dcterms:W3CDTF">2021-10-08T09:14:25Z</dcterms:modified>
</cp:coreProperties>
</file>